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1pPr>
    <a:lvl2pPr marL="0" marR="0" indent="3429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2pPr>
    <a:lvl3pPr marL="0" marR="0" indent="6858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3pPr>
    <a:lvl4pPr marL="0" marR="0" indent="10287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4pPr>
    <a:lvl5pPr marL="0" marR="0" indent="13716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5pPr>
    <a:lvl6pPr marL="0" marR="0" indent="17145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6pPr>
    <a:lvl7pPr marL="0" marR="0" indent="20574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7pPr>
    <a:lvl8pPr marL="0" marR="0" indent="24003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8pPr>
    <a:lvl9pPr marL="0" marR="0" indent="274320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EFF6F8"/>
          </a:solidFill>
        </a:fill>
      </a:tcStyle>
    </a:band2H>
    <a:firstCol>
      <a:tcTxStyle b="on" i="off">
        <a:font>
          <a:latin typeface="ヒラギノ角ゴ Pro W6"/>
          <a:ea typeface="ヒラギノ角ゴ Pro W6"/>
          <a:cs typeface="ヒラギノ角ゴ Pro W6"/>
        </a:font>
        <a:srgbClr val="000000"/>
      </a:tcTxStyle>
      <a:tcStyle>
        <a:tcBdr>
          <a:left>
            <a:ln w="12700" cap="flat">
              <a:solidFill>
                <a:srgbClr val="000000"/>
              </a:solidFill>
              <a:prstDash val="solid"/>
              <a:round/>
            </a:ln>
          </a:left>
          <a:right>
            <a:ln w="381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n" i="off">
        <a:font>
          <a:latin typeface="ヒラギノ角ゴ Pro W6"/>
          <a:ea typeface="ヒラギノ角ゴ Pro W6"/>
          <a:cs typeface="ヒラギノ角ゴ Pro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4A2B6"/>
          </a:solidFill>
        </a:fill>
      </a:tcStyle>
    </a:lastRow>
    <a:firstRow>
      <a:tcTxStyle b="on" i="off">
        <a:font>
          <a:latin typeface="ヒラギノ角ゴ Pro W6"/>
          <a:ea typeface="ヒラギノ角ゴ Pro W6"/>
          <a:cs typeface="ヒラギノ角ゴ Pro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ヒラギノ角ゴ ProN W3"/>
          <a:ea typeface="ヒラギノ角ゴ ProN W3"/>
          <a:cs typeface="ヒラギノ角ゴ ProN W3"/>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ヒラギノ角ゴ ProN W3"/>
          <a:ea typeface="ヒラギノ角ゴ ProN W3"/>
          <a:cs typeface="ヒラギノ角ゴ ProN W3"/>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ヒラギノ角ゴ ProN W3"/>
          <a:ea typeface="ヒラギノ角ゴ ProN W3"/>
          <a:cs typeface="ヒラギノ角ゴ ProN W3"/>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1143000" y="685800"/>
            <a:ext cx="4572000" cy="3429000"/>
          </a:xfrm>
          <a:prstGeom prst="rect">
            <a:avLst/>
          </a:prstGeom>
        </p:spPr>
        <p:txBody>
          <a:bodyPr/>
          <a:lstStyle/>
          <a:p>
            <a:endParaRPr/>
          </a:p>
        </p:txBody>
      </p:sp>
      <p:sp>
        <p:nvSpPr>
          <p:cNvPr id="46" name="Shape 4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uFill>
          <a:solidFill>
            <a:srgbClr val="000000"/>
          </a:solidFill>
        </a:uFill>
        <a:latin typeface="+mn-lt"/>
        <a:ea typeface="+mn-ea"/>
        <a:cs typeface="+mn-cs"/>
        <a:sym typeface="ヒラギノ角ゴ Pro W3"/>
      </a:defRPr>
    </a:lvl1pPr>
    <a:lvl2pPr indent="228600" latinLnBrk="0">
      <a:defRPr sz="1200">
        <a:uFill>
          <a:solidFill>
            <a:srgbClr val="000000"/>
          </a:solidFill>
        </a:uFill>
        <a:latin typeface="+mn-lt"/>
        <a:ea typeface="+mn-ea"/>
        <a:cs typeface="+mn-cs"/>
        <a:sym typeface="ヒラギノ角ゴ Pro W3"/>
      </a:defRPr>
    </a:lvl2pPr>
    <a:lvl3pPr indent="457200" latinLnBrk="0">
      <a:defRPr sz="1200">
        <a:uFill>
          <a:solidFill>
            <a:srgbClr val="000000"/>
          </a:solidFill>
        </a:uFill>
        <a:latin typeface="+mn-lt"/>
        <a:ea typeface="+mn-ea"/>
        <a:cs typeface="+mn-cs"/>
        <a:sym typeface="ヒラギノ角ゴ Pro W3"/>
      </a:defRPr>
    </a:lvl3pPr>
    <a:lvl4pPr indent="685800" latinLnBrk="0">
      <a:defRPr sz="1200">
        <a:uFill>
          <a:solidFill>
            <a:srgbClr val="000000"/>
          </a:solidFill>
        </a:uFill>
        <a:latin typeface="+mn-lt"/>
        <a:ea typeface="+mn-ea"/>
        <a:cs typeface="+mn-cs"/>
        <a:sym typeface="ヒラギノ角ゴ Pro W3"/>
      </a:defRPr>
    </a:lvl4pPr>
    <a:lvl5pPr indent="914400" latinLnBrk="0">
      <a:defRPr sz="1200">
        <a:uFill>
          <a:solidFill>
            <a:srgbClr val="000000"/>
          </a:solidFill>
        </a:uFill>
        <a:latin typeface="+mn-lt"/>
        <a:ea typeface="+mn-ea"/>
        <a:cs typeface="+mn-cs"/>
        <a:sym typeface="ヒラギノ角ゴ Pro W3"/>
      </a:defRPr>
    </a:lvl5pPr>
    <a:lvl6pPr indent="1143000" latinLnBrk="0">
      <a:defRPr sz="1200">
        <a:uFill>
          <a:solidFill>
            <a:srgbClr val="000000"/>
          </a:solidFill>
        </a:uFill>
        <a:latin typeface="+mn-lt"/>
        <a:ea typeface="+mn-ea"/>
        <a:cs typeface="+mn-cs"/>
        <a:sym typeface="ヒラギノ角ゴ Pro W3"/>
      </a:defRPr>
    </a:lvl6pPr>
    <a:lvl7pPr indent="1371600" latinLnBrk="0">
      <a:defRPr sz="1200">
        <a:uFill>
          <a:solidFill>
            <a:srgbClr val="000000"/>
          </a:solidFill>
        </a:uFill>
        <a:latin typeface="+mn-lt"/>
        <a:ea typeface="+mn-ea"/>
        <a:cs typeface="+mn-cs"/>
        <a:sym typeface="ヒラギノ角ゴ Pro W3"/>
      </a:defRPr>
    </a:lvl7pPr>
    <a:lvl8pPr indent="1600200" latinLnBrk="0">
      <a:defRPr sz="1200">
        <a:uFill>
          <a:solidFill>
            <a:srgbClr val="000000"/>
          </a:solidFill>
        </a:uFill>
        <a:latin typeface="+mn-lt"/>
        <a:ea typeface="+mn-ea"/>
        <a:cs typeface="+mn-cs"/>
        <a:sym typeface="ヒラギノ角ゴ Pro W3"/>
      </a:defRPr>
    </a:lvl8pPr>
    <a:lvl9pPr indent="1828800" latinLnBrk="0">
      <a:defRPr sz="1200">
        <a:uFill>
          <a:solidFill>
            <a:srgbClr val="000000"/>
          </a:solidFill>
        </a:uFill>
        <a:latin typeface="+mn-lt"/>
        <a:ea typeface="+mn-ea"/>
        <a:cs typeface="+mn-cs"/>
        <a:sym typeface="ヒラギノ角ゴ Pro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yushu-u.ac.j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kern="1200" dirty="0">
                <a:solidFill>
                  <a:schemeClr val="tx1"/>
                </a:solidFill>
                <a:effectLst/>
                <a:latin typeface="+mn-lt"/>
                <a:ea typeface="+mn-ea"/>
                <a:cs typeface="+mn-cs"/>
              </a:rPr>
              <a:t>Welcome to Kyushu University, and welcome to System Life Service graduated school.</a:t>
            </a:r>
          </a:p>
          <a:p>
            <a:r>
              <a:rPr kumimoji="1" lang="en" altLang="ja-JP" sz="1200" kern="1200" dirty="0">
                <a:solidFill>
                  <a:schemeClr val="tx1"/>
                </a:solidFill>
                <a:effectLst/>
                <a:latin typeface="+mn-lt"/>
                <a:ea typeface="+mn-ea"/>
                <a:cs typeface="+mn-cs"/>
              </a:rPr>
              <a:t>I am Yuichi </a:t>
            </a:r>
            <a:r>
              <a:rPr kumimoji="1" lang="en" altLang="ja-JP" sz="1200" kern="1200" dirty="0" err="1">
                <a:solidFill>
                  <a:schemeClr val="tx1"/>
                </a:solidFill>
                <a:effectLst/>
                <a:latin typeface="+mn-lt"/>
                <a:ea typeface="+mn-ea"/>
                <a:cs typeface="+mn-cs"/>
              </a:rPr>
              <a:t>Ayukawa</a:t>
            </a:r>
            <a:r>
              <a:rPr kumimoji="1" lang="en" altLang="ja-JP" sz="1200" kern="1200" dirty="0">
                <a:solidFill>
                  <a:schemeClr val="tx1"/>
                </a:solidFill>
                <a:effectLst/>
                <a:latin typeface="+mn-lt"/>
                <a:ea typeface="+mn-ea"/>
                <a:cs typeface="+mn-cs"/>
              </a:rPr>
              <a:t>. I support Remote Videoconferencing system.</a:t>
            </a:r>
          </a:p>
          <a:p>
            <a:r>
              <a:rPr kumimoji="1" lang="en" altLang="ja-JP" sz="1200" kern="1200" dirty="0">
                <a:solidFill>
                  <a:schemeClr val="tx1"/>
                </a:solidFill>
                <a:effectLst/>
                <a:latin typeface="+mn-lt"/>
                <a:ea typeface="+mn-ea"/>
                <a:cs typeface="+mn-cs"/>
              </a:rPr>
              <a:t>From today, You are Kyushu University Student.</a:t>
            </a:r>
          </a:p>
          <a:p>
            <a:r>
              <a:rPr kumimoji="1" lang="en" altLang="ja-JP" sz="1200" kern="1200" dirty="0">
                <a:solidFill>
                  <a:schemeClr val="tx1"/>
                </a:solidFill>
                <a:effectLst/>
                <a:latin typeface="+mn-lt"/>
                <a:ea typeface="+mn-ea"/>
                <a:cs typeface="+mn-cs"/>
              </a:rPr>
              <a:t>In </a:t>
            </a:r>
            <a:r>
              <a:rPr kumimoji="1" lang="en" altLang="ja-JP" sz="1200" kern="1200" dirty="0" err="1">
                <a:solidFill>
                  <a:schemeClr val="tx1"/>
                </a:solidFill>
                <a:effectLst/>
                <a:latin typeface="+mn-lt"/>
                <a:ea typeface="+mn-ea"/>
                <a:cs typeface="+mn-cs"/>
              </a:rPr>
              <a:t>kyushu</a:t>
            </a:r>
            <a:r>
              <a:rPr kumimoji="1" lang="en" altLang="ja-JP" sz="1200" kern="1200" dirty="0">
                <a:solidFill>
                  <a:schemeClr val="tx1"/>
                </a:solidFill>
                <a:effectLst/>
                <a:latin typeface="+mn-lt"/>
                <a:ea typeface="+mn-ea"/>
                <a:cs typeface="+mn-cs"/>
              </a:rPr>
              <a:t> University, Student use some Information system for free.</a:t>
            </a:r>
          </a:p>
          <a:p>
            <a:r>
              <a:rPr kumimoji="1" lang="en" altLang="ja-JP" sz="1200" kern="1200" dirty="0">
                <a:solidFill>
                  <a:schemeClr val="tx1"/>
                </a:solidFill>
                <a:effectLst/>
                <a:latin typeface="+mn-lt"/>
                <a:ea typeface="+mn-ea"/>
                <a:cs typeface="+mn-cs"/>
              </a:rPr>
              <a:t>But when you use these systems, you need to ready for using it.</a:t>
            </a:r>
          </a:p>
          <a:p>
            <a:r>
              <a:rPr kumimoji="1" lang="en" altLang="ja-JP" sz="1200" kern="1200" dirty="0">
                <a:solidFill>
                  <a:schemeClr val="tx1"/>
                </a:solidFill>
                <a:effectLst/>
                <a:latin typeface="+mn-lt"/>
                <a:ea typeface="+mn-ea"/>
                <a:cs typeface="+mn-cs"/>
              </a:rPr>
              <a:t>Now, I explain how to do before you use these systems.</a:t>
            </a:r>
          </a:p>
          <a:p>
            <a:r>
              <a:rPr kumimoji="1" lang="en" altLang="ja-JP" sz="1200" kern="1200" dirty="0">
                <a:solidFill>
                  <a:schemeClr val="tx1"/>
                </a:solidFill>
                <a:effectLst/>
                <a:latin typeface="+mn-lt"/>
                <a:ea typeface="+mn-ea"/>
                <a:cs typeface="+mn-cs"/>
              </a:rPr>
              <a:t>I think you would feel tired, but please listen carefully.</a:t>
            </a:r>
          </a:p>
          <a:p>
            <a:r>
              <a:rPr kumimoji="1" lang="en" altLang="ja-JP" sz="1200" kern="1200" dirty="0">
                <a:solidFill>
                  <a:schemeClr val="tx1"/>
                </a:solidFill>
                <a:effectLst/>
                <a:latin typeface="+mn-lt"/>
                <a:ea typeface="+mn-ea"/>
                <a:cs typeface="+mn-cs"/>
              </a:rPr>
              <a:t>I explain  according to these sheet.</a:t>
            </a:r>
          </a:p>
          <a:p>
            <a:r>
              <a:rPr kumimoji="1" lang="en" altLang="ja-JP" sz="1200" kern="1200" dirty="0">
                <a:solidFill>
                  <a:schemeClr val="tx1"/>
                </a:solidFill>
                <a:effectLst/>
                <a:latin typeface="+mn-lt"/>
                <a:ea typeface="+mn-ea"/>
                <a:cs typeface="+mn-cs"/>
              </a:rPr>
              <a:t>Today I tell you “Guidance of Network Usage”.</a:t>
            </a: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12</a:t>
            </a:fld>
            <a:endParaRPr kumimoji="1" lang="ja-JP" altLang="en-US"/>
          </a:p>
        </p:txBody>
      </p:sp>
    </p:spTree>
    <p:extLst>
      <p:ext uri="{BB962C8B-B14F-4D97-AF65-F5344CB8AC3E}">
        <p14:creationId xmlns:p14="http://schemas.microsoft.com/office/powerpoint/2010/main" val="6776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vi-VN" altLang="ja-JP" sz="1800" b="0" i="0" dirty="0" err="1">
                <a:solidFill>
                  <a:srgbClr val="FFFFFF"/>
                </a:solidFill>
                <a:effectLst/>
                <a:latin typeface="AvenirNext-Regular"/>
              </a:rPr>
              <a:t>This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picture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shows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graduated</a:t>
            </a:r>
            <a:r>
              <a:rPr lang="vi-VN" altLang="ja-JP" sz="1800" b="0" i="0" dirty="0">
                <a:solidFill>
                  <a:srgbClr val="FFFFFF"/>
                </a:solidFill>
                <a:effectLst/>
                <a:latin typeface="AvenirNext-Regular"/>
              </a:rPr>
              <a:t> school for </a:t>
            </a:r>
            <a:r>
              <a:rPr lang="vi-VN" altLang="ja-JP" sz="1800" b="0" i="0" dirty="0" err="1">
                <a:solidFill>
                  <a:srgbClr val="FFFFFF"/>
                </a:solidFill>
                <a:effectLst/>
                <a:latin typeface="AvenirNext-Regular"/>
              </a:rPr>
              <a:t>system</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life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science's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sight</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In this </a:t>
            </a:r>
            <a:r>
              <a:rPr lang="vi-VN" altLang="ja-JP" sz="1800" b="0" i="0" dirty="0" err="1">
                <a:solidFill>
                  <a:srgbClr val="FFFFFF"/>
                </a:solidFill>
                <a:effectLst/>
                <a:latin typeface="AvenirNext-Regular"/>
              </a:rPr>
              <a:t>sight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anounced</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important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information</a:t>
            </a:r>
            <a:r>
              <a:rPr lang="vi-VN" altLang="ja-JP" sz="1800" b="0" i="0" dirty="0">
                <a:solidFill>
                  <a:srgbClr val="FFFFFF"/>
                </a:solidFill>
                <a:effectLst/>
                <a:latin typeface="AvenirNext-Regular"/>
              </a:rPr>
              <a:t>. </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For</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example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Lecture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cancellation,Lecture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materials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special</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Lecture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offering</a:t>
            </a:r>
            <a:r>
              <a:rPr lang="vi-VN" altLang="ja-JP" sz="1800" b="0" i="0" dirty="0">
                <a:solidFill>
                  <a:srgbClr val="FFFFFF"/>
                </a:solidFill>
                <a:effectLst/>
                <a:latin typeface="AvenirNext-Regular"/>
              </a:rPr>
              <a:t> and so on.</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If </a:t>
            </a:r>
            <a:r>
              <a:rPr lang="vi-VN" altLang="ja-JP" sz="1800" b="0" i="0" dirty="0" err="1">
                <a:solidFill>
                  <a:srgbClr val="FFFFFF"/>
                </a:solidFill>
                <a:effectLst/>
                <a:latin typeface="AvenirNext-Regular"/>
              </a:rPr>
              <a:t>change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lecture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room</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because</a:t>
            </a:r>
            <a:r>
              <a:rPr lang="vi-VN" altLang="ja-JP" sz="1800" b="0" i="0" dirty="0">
                <a:solidFill>
                  <a:srgbClr val="FFFFFF"/>
                </a:solidFill>
                <a:effectLst/>
                <a:latin typeface="AvenirNext-Regular"/>
              </a:rPr>
              <a:t> of </a:t>
            </a:r>
            <a:r>
              <a:rPr lang="vi-VN" altLang="ja-JP" sz="1800" b="0" i="0" dirty="0" err="1">
                <a:solidFill>
                  <a:srgbClr val="FFFFFF"/>
                </a:solidFill>
                <a:effectLst/>
                <a:latin typeface="AvenirNext-Regular"/>
              </a:rPr>
              <a:t>some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accident</a:t>
            </a:r>
            <a:r>
              <a:rPr lang="vi-VN" altLang="ja-JP" sz="1800" b="0" i="0" dirty="0">
                <a:solidFill>
                  <a:srgbClr val="FFFFFF"/>
                </a:solidFill>
                <a:effectLst/>
                <a:latin typeface="AvenirNext-Regular"/>
              </a:rPr>
              <a:t>, this </a:t>
            </a:r>
            <a:r>
              <a:rPr lang="vi-VN" altLang="ja-JP" sz="1800" b="0" i="0" dirty="0" err="1">
                <a:solidFill>
                  <a:srgbClr val="FFFFFF"/>
                </a:solidFill>
                <a:effectLst/>
                <a:latin typeface="AvenirNext-Regular"/>
              </a:rPr>
              <a:t>sight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announced</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change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lecture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room</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This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sight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announced</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important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information</a:t>
            </a:r>
            <a:r>
              <a:rPr lang="vi-VN" altLang="ja-JP" sz="1800" b="0" i="0" dirty="0">
                <a:solidFill>
                  <a:srgbClr val="FFFFFF"/>
                </a:solidFill>
                <a:effectLst/>
                <a:latin typeface="AvenirNext-Regular"/>
              </a:rPr>
              <a:t>, please </a:t>
            </a:r>
            <a:r>
              <a:rPr lang="vi-VN" altLang="ja-JP" sz="1800" b="0" i="0" dirty="0" err="1">
                <a:solidFill>
                  <a:srgbClr val="FFFFFF"/>
                </a:solidFill>
                <a:effectLst/>
                <a:latin typeface="AvenirNext-Regular"/>
              </a:rPr>
              <a:t>check</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regularly</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21</a:t>
            </a:fld>
            <a:endParaRPr kumimoji="1" lang="ja-JP" altLang="en-US"/>
          </a:p>
        </p:txBody>
      </p:sp>
    </p:spTree>
    <p:extLst>
      <p:ext uri="{BB962C8B-B14F-4D97-AF65-F5344CB8AC3E}">
        <p14:creationId xmlns:p14="http://schemas.microsoft.com/office/powerpoint/2010/main" val="214780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kern="1200" dirty="0">
                <a:solidFill>
                  <a:schemeClr val="tx1"/>
                </a:solidFill>
                <a:effectLst/>
                <a:latin typeface="+mn-lt"/>
                <a:ea typeface="+mn-ea"/>
                <a:cs typeface="+mn-cs"/>
              </a:rPr>
              <a:t>This is Materials for today’s guidance.</a:t>
            </a:r>
          </a:p>
          <a:p>
            <a:r>
              <a:rPr kumimoji="1" lang="en" altLang="ja-JP" sz="1200" kern="1200" dirty="0">
                <a:solidFill>
                  <a:schemeClr val="tx1"/>
                </a:solidFill>
                <a:effectLst/>
                <a:latin typeface="+mn-lt"/>
                <a:ea typeface="+mn-ea"/>
                <a:cs typeface="+mn-cs"/>
              </a:rPr>
              <a:t>At first, I explain Information Systems for newcomers.</a:t>
            </a:r>
          </a:p>
          <a:p>
            <a:r>
              <a:rPr kumimoji="1" lang="en" altLang="ja-JP" sz="1200" kern="1200" dirty="0">
                <a:solidFill>
                  <a:schemeClr val="tx1"/>
                </a:solidFill>
                <a:effectLst/>
                <a:latin typeface="+mn-lt"/>
                <a:ea typeface="+mn-ea"/>
                <a:cs typeface="+mn-cs"/>
              </a:rPr>
              <a:t>Secondly, I explain how to activate your SSO-KID. </a:t>
            </a:r>
          </a:p>
          <a:p>
            <a:r>
              <a:rPr kumimoji="1" lang="en" altLang="ja-JP" sz="1200" kern="1200" dirty="0">
                <a:solidFill>
                  <a:schemeClr val="tx1"/>
                </a:solidFill>
                <a:effectLst/>
                <a:latin typeface="+mn-lt"/>
                <a:ea typeface="+mn-ea"/>
                <a:cs typeface="+mn-cs"/>
              </a:rPr>
              <a:t>SSO-KID uses some information system. </a:t>
            </a:r>
          </a:p>
          <a:p>
            <a:r>
              <a:rPr kumimoji="1" lang="en" altLang="ja-JP" sz="1200" kern="1200" dirty="0">
                <a:solidFill>
                  <a:schemeClr val="tx1"/>
                </a:solidFill>
                <a:effectLst/>
                <a:latin typeface="+mn-lt"/>
                <a:ea typeface="+mn-ea"/>
                <a:cs typeface="+mn-cs"/>
              </a:rPr>
              <a:t>But before using SSO-KID, you have to activate it. </a:t>
            </a:r>
          </a:p>
          <a:p>
            <a:r>
              <a:rPr kumimoji="1" lang="en" altLang="ja-JP" sz="1200" kern="1200" dirty="0">
                <a:solidFill>
                  <a:schemeClr val="tx1"/>
                </a:solidFill>
                <a:effectLst/>
                <a:latin typeface="+mn-lt"/>
                <a:ea typeface="+mn-ea"/>
                <a:cs typeface="+mn-cs"/>
              </a:rPr>
              <a:t>In this time you will make your password.</a:t>
            </a:r>
          </a:p>
          <a:p>
            <a:r>
              <a:rPr kumimoji="1" lang="en" altLang="ja-JP" sz="1200" kern="1200" dirty="0">
                <a:solidFill>
                  <a:schemeClr val="tx1"/>
                </a:solidFill>
                <a:effectLst/>
                <a:latin typeface="+mn-lt"/>
                <a:ea typeface="+mn-ea"/>
                <a:cs typeface="+mn-cs"/>
              </a:rPr>
              <a:t>Information </a:t>
            </a:r>
            <a:r>
              <a:rPr kumimoji="1" lang="en" altLang="ja-JP" sz="1200" kern="1200" dirty="0" err="1">
                <a:solidFill>
                  <a:schemeClr val="tx1"/>
                </a:solidFill>
                <a:effectLst/>
                <a:latin typeface="+mn-lt"/>
                <a:ea typeface="+mn-ea"/>
                <a:cs typeface="+mn-cs"/>
              </a:rPr>
              <a:t>Infrastracture</a:t>
            </a:r>
            <a:r>
              <a:rPr kumimoji="1" lang="en" altLang="ja-JP" sz="1200" kern="1200" dirty="0">
                <a:solidFill>
                  <a:schemeClr val="tx1"/>
                </a:solidFill>
                <a:effectLst/>
                <a:latin typeface="+mn-lt"/>
                <a:ea typeface="+mn-ea"/>
                <a:cs typeface="+mn-cs"/>
              </a:rPr>
              <a:t> Initiative (This group provide public information system for </a:t>
            </a:r>
            <a:r>
              <a:rPr kumimoji="1" lang="en" altLang="ja-JP" sz="1200" kern="1200" dirty="0" err="1">
                <a:solidFill>
                  <a:schemeClr val="tx1"/>
                </a:solidFill>
                <a:effectLst/>
                <a:latin typeface="+mn-lt"/>
                <a:ea typeface="+mn-ea"/>
                <a:cs typeface="+mn-cs"/>
              </a:rPr>
              <a:t>kyushu</a:t>
            </a:r>
            <a:r>
              <a:rPr kumimoji="1" lang="en" altLang="ja-JP" sz="1200" kern="1200" dirty="0">
                <a:solidFill>
                  <a:schemeClr val="tx1"/>
                </a:solidFill>
                <a:effectLst/>
                <a:latin typeface="+mn-lt"/>
                <a:ea typeface="+mn-ea"/>
                <a:cs typeface="+mn-cs"/>
              </a:rPr>
              <a:t> University Member (Student, Officer, and so on )) provide  guide for activating SSO-KID.</a:t>
            </a:r>
          </a:p>
          <a:p>
            <a:r>
              <a:rPr kumimoji="1" lang="en" altLang="ja-JP" sz="1200" kern="1200" dirty="0">
                <a:solidFill>
                  <a:schemeClr val="tx1"/>
                </a:solidFill>
                <a:effectLst/>
                <a:latin typeface="+mn-lt"/>
                <a:ea typeface="+mn-ea"/>
                <a:cs typeface="+mn-cs"/>
              </a:rPr>
              <a:t>Today I explain how to  access this guide.</a:t>
            </a:r>
          </a:p>
          <a:p>
            <a:r>
              <a:rPr kumimoji="1" lang="en" altLang="ja-JP" sz="1200" kern="1200" dirty="0">
                <a:solidFill>
                  <a:schemeClr val="tx1"/>
                </a:solidFill>
                <a:effectLst/>
                <a:latin typeface="+mn-lt"/>
                <a:ea typeface="+mn-ea"/>
                <a:cs typeface="+mn-cs"/>
              </a:rPr>
              <a:t>And this term I explain other Information System, Kyushu university Primary mail System, School Wi-Fi Network, Software Providing and so on…</a:t>
            </a:r>
          </a:p>
          <a:p>
            <a:r>
              <a:rPr kumimoji="1" lang="en" altLang="ja-JP" sz="1200" kern="1200" dirty="0">
                <a:solidFill>
                  <a:schemeClr val="tx1"/>
                </a:solidFill>
                <a:effectLst/>
                <a:latin typeface="+mn-lt"/>
                <a:ea typeface="+mn-ea"/>
                <a:cs typeface="+mn-cs"/>
              </a:rPr>
              <a:t>At last I explain Website notification. In this term I tell you Remote Videoconferencing System. This system need your help when you attend lecture.</a:t>
            </a:r>
          </a:p>
          <a:p>
            <a:r>
              <a:rPr kumimoji="1" lang="en" altLang="ja-JP" sz="1200" kern="1200" dirty="0">
                <a:solidFill>
                  <a:schemeClr val="tx1"/>
                </a:solidFill>
                <a:effectLst/>
                <a:latin typeface="+mn-lt"/>
                <a:ea typeface="+mn-ea"/>
                <a:cs typeface="+mn-cs"/>
              </a:rPr>
              <a:t>O.K. I tell you accuracy.</a:t>
            </a: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13</a:t>
            </a:fld>
            <a:endParaRPr kumimoji="1" lang="ja-JP" altLang="en-US"/>
          </a:p>
        </p:txBody>
      </p:sp>
    </p:spTree>
    <p:extLst>
      <p:ext uri="{BB962C8B-B14F-4D97-AF65-F5344CB8AC3E}">
        <p14:creationId xmlns:p14="http://schemas.microsoft.com/office/powerpoint/2010/main" val="408036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kern="1200" dirty="0">
                <a:solidFill>
                  <a:schemeClr val="tx1"/>
                </a:solidFill>
                <a:effectLst/>
                <a:latin typeface="+mn-lt"/>
                <a:ea typeface="+mn-ea"/>
                <a:cs typeface="+mn-cs"/>
              </a:rPr>
              <a:t>In Kyushu University, Student have 2 IDs.</a:t>
            </a:r>
          </a:p>
          <a:p>
            <a:r>
              <a:rPr kumimoji="1" lang="en" altLang="ja-JP" sz="1200" kern="1200" dirty="0">
                <a:solidFill>
                  <a:schemeClr val="tx1"/>
                </a:solidFill>
                <a:effectLst/>
                <a:latin typeface="+mn-lt"/>
                <a:ea typeface="+mn-ea"/>
                <a:cs typeface="+mn-cs"/>
              </a:rPr>
              <a:t>One is Student ID, I think you will write down or type again and again. </a:t>
            </a:r>
          </a:p>
          <a:p>
            <a:r>
              <a:rPr kumimoji="1" lang="en" altLang="ja-JP" sz="1200" kern="1200" dirty="0">
                <a:solidFill>
                  <a:schemeClr val="tx1"/>
                </a:solidFill>
                <a:effectLst/>
                <a:latin typeface="+mn-lt"/>
                <a:ea typeface="+mn-ea"/>
                <a:cs typeface="+mn-cs"/>
              </a:rPr>
              <a:t>It doesn’t need activate.</a:t>
            </a:r>
          </a:p>
          <a:p>
            <a:r>
              <a:rPr kumimoji="1" lang="en" altLang="ja-JP" sz="1200" kern="1200" dirty="0">
                <a:solidFill>
                  <a:schemeClr val="tx1"/>
                </a:solidFill>
                <a:effectLst/>
                <a:latin typeface="+mn-lt"/>
                <a:ea typeface="+mn-ea"/>
                <a:cs typeface="+mn-cs"/>
              </a:rPr>
              <a:t>The Other is SSO-KID, It is an abbreviation for Single Sign-On </a:t>
            </a:r>
            <a:r>
              <a:rPr kumimoji="1" lang="en" altLang="ja-JP" sz="1200" kern="1200" dirty="0" err="1">
                <a:solidFill>
                  <a:schemeClr val="tx1"/>
                </a:solidFill>
                <a:effectLst/>
                <a:latin typeface="+mn-lt"/>
                <a:ea typeface="+mn-ea"/>
                <a:cs typeface="+mn-cs"/>
              </a:rPr>
              <a:t>kyushu</a:t>
            </a:r>
            <a:r>
              <a:rPr kumimoji="1" lang="en" altLang="ja-JP" sz="1200" kern="1200" dirty="0">
                <a:solidFill>
                  <a:schemeClr val="tx1"/>
                </a:solidFill>
                <a:effectLst/>
                <a:latin typeface="+mn-lt"/>
                <a:ea typeface="+mn-ea"/>
                <a:cs typeface="+mn-cs"/>
              </a:rPr>
              <a:t> </a:t>
            </a:r>
            <a:r>
              <a:rPr kumimoji="1" lang="en" altLang="ja-JP" sz="1200" kern="1200" dirty="0" err="1">
                <a:solidFill>
                  <a:schemeClr val="tx1"/>
                </a:solidFill>
                <a:effectLst/>
                <a:latin typeface="+mn-lt"/>
                <a:ea typeface="+mn-ea"/>
                <a:cs typeface="+mn-cs"/>
              </a:rPr>
              <a:t>unuversity</a:t>
            </a:r>
            <a:r>
              <a:rPr kumimoji="1" lang="en" altLang="ja-JP" sz="1200" kern="1200" dirty="0">
                <a:solidFill>
                  <a:schemeClr val="tx1"/>
                </a:solidFill>
                <a:effectLst/>
                <a:latin typeface="+mn-lt"/>
                <a:ea typeface="+mn-ea"/>
                <a:cs typeface="+mn-cs"/>
              </a:rPr>
              <a:t> ID.</a:t>
            </a:r>
          </a:p>
          <a:p>
            <a:r>
              <a:rPr kumimoji="1" lang="en" altLang="ja-JP" sz="1200" kern="1200" dirty="0">
                <a:solidFill>
                  <a:schemeClr val="tx1"/>
                </a:solidFill>
                <a:effectLst/>
                <a:latin typeface="+mn-lt"/>
                <a:ea typeface="+mn-ea"/>
                <a:cs typeface="+mn-cs"/>
              </a:rPr>
              <a:t>It needs activate.</a:t>
            </a:r>
          </a:p>
          <a:p>
            <a:r>
              <a:rPr kumimoji="1" lang="en" altLang="ja-JP" sz="1200" kern="1200" dirty="0">
                <a:solidFill>
                  <a:schemeClr val="tx1"/>
                </a:solidFill>
                <a:effectLst/>
                <a:latin typeface="+mn-lt"/>
                <a:ea typeface="+mn-ea"/>
                <a:cs typeface="+mn-cs"/>
              </a:rPr>
              <a:t>It is Kyushu University Common ID.</a:t>
            </a:r>
          </a:p>
          <a:p>
            <a:r>
              <a:rPr kumimoji="1" lang="en" altLang="ja-JP" sz="1200" kern="1200" dirty="0">
                <a:solidFill>
                  <a:schemeClr val="tx1"/>
                </a:solidFill>
                <a:effectLst/>
                <a:latin typeface="+mn-lt"/>
                <a:ea typeface="+mn-ea"/>
                <a:cs typeface="+mn-cs"/>
              </a:rPr>
              <a:t>Before you use </a:t>
            </a:r>
            <a:r>
              <a:rPr kumimoji="1" lang="en" altLang="ja-JP" sz="1200" kern="1200" dirty="0" err="1">
                <a:solidFill>
                  <a:schemeClr val="tx1"/>
                </a:solidFill>
                <a:effectLst/>
                <a:latin typeface="+mn-lt"/>
                <a:ea typeface="+mn-ea"/>
                <a:cs typeface="+mn-cs"/>
              </a:rPr>
              <a:t>Kitenet</a:t>
            </a:r>
            <a:r>
              <a:rPr kumimoji="1" lang="en" altLang="ja-JP" sz="1200" kern="1200" dirty="0">
                <a:solidFill>
                  <a:schemeClr val="tx1"/>
                </a:solidFill>
                <a:effectLst/>
                <a:latin typeface="+mn-lt"/>
                <a:ea typeface="+mn-ea"/>
                <a:cs typeface="+mn-cs"/>
              </a:rPr>
              <a:t>, </a:t>
            </a:r>
            <a:r>
              <a:rPr kumimoji="1" lang="en" altLang="ja-JP" sz="1200" kern="1200" dirty="0" err="1">
                <a:solidFill>
                  <a:schemeClr val="tx1"/>
                </a:solidFill>
                <a:effectLst/>
                <a:latin typeface="+mn-lt"/>
                <a:ea typeface="+mn-ea"/>
                <a:cs typeface="+mn-cs"/>
              </a:rPr>
              <a:t>edunet</a:t>
            </a:r>
            <a:r>
              <a:rPr kumimoji="1" lang="en" altLang="ja-JP" sz="1200" kern="1200" dirty="0">
                <a:solidFill>
                  <a:schemeClr val="tx1"/>
                </a:solidFill>
                <a:effectLst/>
                <a:latin typeface="+mn-lt"/>
                <a:ea typeface="+mn-ea"/>
                <a:cs typeface="+mn-cs"/>
              </a:rPr>
              <a:t>(these service are School Wi-Fi network systems), and Kyushu University Primary Mail Service, you must activate SSO-KID</a:t>
            </a: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14</a:t>
            </a:fld>
            <a:endParaRPr kumimoji="1" lang="ja-JP" altLang="en-US"/>
          </a:p>
        </p:txBody>
      </p:sp>
    </p:spTree>
    <p:extLst>
      <p:ext uri="{BB962C8B-B14F-4D97-AF65-F5344CB8AC3E}">
        <p14:creationId xmlns:p14="http://schemas.microsoft.com/office/powerpoint/2010/main" val="158532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kern="1200" dirty="0">
                <a:solidFill>
                  <a:schemeClr val="tx1"/>
                </a:solidFill>
                <a:effectLst/>
                <a:latin typeface="+mn-lt"/>
                <a:ea typeface="+mn-ea"/>
                <a:cs typeface="+mn-cs"/>
              </a:rPr>
              <a:t>I </a:t>
            </a:r>
            <a:r>
              <a:rPr kumimoji="1" lang="en" altLang="ja-JP" sz="1200" kern="1200" dirty="0" err="1">
                <a:solidFill>
                  <a:schemeClr val="tx1"/>
                </a:solidFill>
                <a:effectLst/>
                <a:latin typeface="+mn-lt"/>
                <a:ea typeface="+mn-ea"/>
                <a:cs typeface="+mn-cs"/>
              </a:rPr>
              <a:t>wanna</a:t>
            </a:r>
            <a:r>
              <a:rPr kumimoji="1" lang="en" altLang="ja-JP" sz="1200" kern="1200" dirty="0">
                <a:solidFill>
                  <a:schemeClr val="tx1"/>
                </a:solidFill>
                <a:effectLst/>
                <a:latin typeface="+mn-lt"/>
                <a:ea typeface="+mn-ea"/>
                <a:cs typeface="+mn-cs"/>
              </a:rPr>
              <a:t> ask you, Do you have a Kyushu University Identification card?</a:t>
            </a:r>
          </a:p>
          <a:p>
            <a:r>
              <a:rPr kumimoji="1" lang="en" altLang="ja-JP" sz="1200" kern="1200" dirty="0">
                <a:solidFill>
                  <a:schemeClr val="tx1"/>
                </a:solidFill>
                <a:effectLst/>
                <a:latin typeface="+mn-lt"/>
                <a:ea typeface="+mn-ea"/>
                <a:cs typeface="+mn-cs"/>
              </a:rPr>
              <a:t>I think when you entered this room, Officer gave you this ID card.</a:t>
            </a:r>
          </a:p>
          <a:p>
            <a:r>
              <a:rPr kumimoji="1" lang="en" altLang="ja-JP" sz="1200" kern="1200" dirty="0">
                <a:solidFill>
                  <a:schemeClr val="tx1"/>
                </a:solidFill>
                <a:effectLst/>
                <a:latin typeface="+mn-lt"/>
                <a:ea typeface="+mn-ea"/>
                <a:cs typeface="+mn-cs"/>
              </a:rPr>
              <a:t>Everybody have it, Don’t you? Okay.</a:t>
            </a:r>
          </a:p>
          <a:p>
            <a:r>
              <a:rPr kumimoji="1" lang="en" altLang="ja-JP" sz="1200" kern="1200" dirty="0">
                <a:solidFill>
                  <a:schemeClr val="tx1"/>
                </a:solidFill>
                <a:effectLst/>
                <a:latin typeface="+mn-lt"/>
                <a:ea typeface="+mn-ea"/>
                <a:cs typeface="+mn-cs"/>
              </a:rPr>
              <a:t>In this sheet, this picture shows Student ID card. </a:t>
            </a:r>
          </a:p>
          <a:p>
            <a:r>
              <a:rPr kumimoji="1" lang="en" altLang="ja-JP" sz="1200" kern="1200" dirty="0">
                <a:solidFill>
                  <a:schemeClr val="tx1"/>
                </a:solidFill>
                <a:effectLst/>
                <a:latin typeface="+mn-lt"/>
                <a:ea typeface="+mn-ea"/>
                <a:cs typeface="+mn-cs"/>
              </a:rPr>
              <a:t>If you are sure, Please listen my word,  as watching your id card.</a:t>
            </a:r>
          </a:p>
          <a:p>
            <a:r>
              <a:rPr kumimoji="1" lang="en" altLang="ja-JP" sz="1200" kern="1200" dirty="0">
                <a:solidFill>
                  <a:schemeClr val="tx1"/>
                </a:solidFill>
                <a:effectLst/>
                <a:latin typeface="+mn-lt"/>
                <a:ea typeface="+mn-ea"/>
                <a:cs typeface="+mn-cs"/>
              </a:rPr>
              <a:t>First, Please look your  id card’s surface.</a:t>
            </a:r>
          </a:p>
          <a:p>
            <a:r>
              <a:rPr kumimoji="1" lang="en" altLang="ja-JP" sz="1200" kern="1200" dirty="0">
                <a:solidFill>
                  <a:schemeClr val="tx1"/>
                </a:solidFill>
                <a:effectLst/>
                <a:latin typeface="+mn-lt"/>
                <a:ea typeface="+mn-ea"/>
                <a:cs typeface="+mn-cs"/>
              </a:rPr>
              <a:t>You will see the string “Student ID card”, and next line some information note on it.</a:t>
            </a:r>
          </a:p>
          <a:p>
            <a:r>
              <a:rPr kumimoji="1" lang="en" altLang="ja-JP" sz="1200" kern="1200" dirty="0">
                <a:solidFill>
                  <a:schemeClr val="tx1"/>
                </a:solidFill>
                <a:effectLst/>
                <a:latin typeface="+mn-lt"/>
                <a:ea typeface="+mn-ea"/>
                <a:cs typeface="+mn-cs"/>
              </a:rPr>
              <a:t>On the left side, year you entered Kyushu University, and on the center it notes student number. </a:t>
            </a:r>
          </a:p>
          <a:p>
            <a:r>
              <a:rPr kumimoji="1" lang="en" altLang="ja-JP" sz="1200" kern="1200" dirty="0">
                <a:solidFill>
                  <a:schemeClr val="tx1"/>
                </a:solidFill>
                <a:effectLst/>
                <a:latin typeface="+mn-lt"/>
                <a:ea typeface="+mn-ea"/>
                <a:cs typeface="+mn-cs"/>
              </a:rPr>
              <a:t>you will see  9 strings (1 numeric, 2 Alphabet, 5 numeric, and 1 Alphabet strings ) </a:t>
            </a:r>
          </a:p>
          <a:p>
            <a:r>
              <a:rPr kumimoji="1" lang="en" altLang="ja-JP" sz="1200" kern="1200" dirty="0">
                <a:solidFill>
                  <a:schemeClr val="tx1"/>
                </a:solidFill>
                <a:effectLst/>
                <a:latin typeface="+mn-lt"/>
                <a:ea typeface="+mn-ea"/>
                <a:cs typeface="+mn-cs"/>
              </a:rPr>
              <a:t>Kyushu University student will see these strings again and again.</a:t>
            </a:r>
          </a:p>
          <a:p>
            <a:r>
              <a:rPr kumimoji="1" lang="en" altLang="ja-JP" sz="1200" kern="1200" dirty="0">
                <a:solidFill>
                  <a:schemeClr val="tx1"/>
                </a:solidFill>
                <a:effectLst/>
                <a:latin typeface="+mn-lt"/>
                <a:ea typeface="+mn-ea"/>
                <a:cs typeface="+mn-cs"/>
              </a:rPr>
              <a:t>On the right side,  you will see Large Alphabet and numeric random strings. It is Registry code.  you use it when you activate SSO-KID.</a:t>
            </a:r>
          </a:p>
          <a:p>
            <a:r>
              <a:rPr kumimoji="1" lang="en" altLang="ja-JP" sz="1200" kern="1200" dirty="0">
                <a:solidFill>
                  <a:schemeClr val="tx1"/>
                </a:solidFill>
                <a:effectLst/>
                <a:latin typeface="+mn-lt"/>
                <a:ea typeface="+mn-ea"/>
                <a:cs typeface="+mn-cs"/>
              </a:rPr>
              <a:t>Next, Please turn back your ID card.</a:t>
            </a:r>
          </a:p>
          <a:p>
            <a:r>
              <a:rPr kumimoji="1" lang="en" altLang="ja-JP" sz="1200" kern="1200" dirty="0">
                <a:solidFill>
                  <a:schemeClr val="tx1"/>
                </a:solidFill>
                <a:effectLst/>
                <a:latin typeface="+mn-lt"/>
                <a:ea typeface="+mn-ea"/>
                <a:cs typeface="+mn-cs"/>
              </a:rPr>
              <a:t>you can see Barcode.</a:t>
            </a:r>
          </a:p>
          <a:p>
            <a:r>
              <a:rPr kumimoji="1" lang="en" altLang="ja-JP" sz="1200" kern="1200" dirty="0">
                <a:solidFill>
                  <a:schemeClr val="tx1"/>
                </a:solidFill>
                <a:effectLst/>
                <a:latin typeface="+mn-lt"/>
                <a:ea typeface="+mn-ea"/>
                <a:cs typeface="+mn-cs"/>
              </a:rPr>
              <a:t>next to Barcode 10 numeric strings you can see.</a:t>
            </a:r>
          </a:p>
          <a:p>
            <a:r>
              <a:rPr kumimoji="1" lang="en" altLang="ja-JP" sz="1200" kern="1200" dirty="0">
                <a:solidFill>
                  <a:schemeClr val="tx1"/>
                </a:solidFill>
                <a:effectLst/>
                <a:latin typeface="+mn-lt"/>
                <a:ea typeface="+mn-ea"/>
                <a:cs typeface="+mn-cs"/>
              </a:rPr>
              <a:t>It is your SSO-KID. </a:t>
            </a:r>
          </a:p>
          <a:p>
            <a:r>
              <a:rPr kumimoji="1" lang="en" altLang="ja-JP" sz="1200" kern="1200" dirty="0">
                <a:solidFill>
                  <a:schemeClr val="tx1"/>
                </a:solidFill>
                <a:effectLst/>
                <a:latin typeface="+mn-lt"/>
                <a:ea typeface="+mn-ea"/>
                <a:cs typeface="+mn-cs"/>
              </a:rPr>
              <a:t>When you activate your SSO-KID, you would use Student ID, Registration code, and SSO-KID. </a:t>
            </a:r>
          </a:p>
          <a:p>
            <a:r>
              <a:rPr kumimoji="1" lang="en" altLang="ja-JP" sz="1200" kern="1200" dirty="0">
                <a:solidFill>
                  <a:schemeClr val="tx1"/>
                </a:solidFill>
                <a:effectLst/>
                <a:latin typeface="+mn-lt"/>
                <a:ea typeface="+mn-ea"/>
                <a:cs typeface="+mn-cs"/>
              </a:rPr>
              <a:t>Please remember where these strings is on your student ID card.</a:t>
            </a:r>
          </a:p>
          <a:p>
            <a:r>
              <a:rPr kumimoji="1" lang="en" altLang="ja-JP" sz="1200" kern="1200" dirty="0">
                <a:solidFill>
                  <a:schemeClr val="tx1"/>
                </a:solidFill>
                <a:effectLst/>
                <a:latin typeface="+mn-lt"/>
                <a:ea typeface="+mn-ea"/>
                <a:cs typeface="+mn-cs"/>
              </a:rPr>
              <a:t>Before you use these services, you must activate SSO-KID.</a:t>
            </a:r>
          </a:p>
          <a:p>
            <a:r>
              <a:rPr kumimoji="1" lang="en" altLang="ja-JP" sz="1200" kern="1200" dirty="0">
                <a:solidFill>
                  <a:schemeClr val="tx1"/>
                </a:solidFill>
                <a:effectLst/>
                <a:latin typeface="+mn-lt"/>
                <a:ea typeface="+mn-ea"/>
                <a:cs typeface="+mn-cs"/>
              </a:rPr>
              <a:t>In next Page, I explain where get information how to activate SSO-KID accuracy.</a:t>
            </a: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15</a:t>
            </a:fld>
            <a:endParaRPr kumimoji="1" lang="ja-JP" altLang="en-US"/>
          </a:p>
        </p:txBody>
      </p:sp>
    </p:spTree>
    <p:extLst>
      <p:ext uri="{BB962C8B-B14F-4D97-AF65-F5344CB8AC3E}">
        <p14:creationId xmlns:p14="http://schemas.microsoft.com/office/powerpoint/2010/main" val="13227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vi-VN" altLang="ja-JP" sz="1800" b="0" i="0" dirty="0" err="1">
                <a:solidFill>
                  <a:srgbClr val="FFFFFF"/>
                </a:solidFill>
                <a:effectLst/>
                <a:latin typeface="AvenirNext-Regular"/>
              </a:rPr>
              <a:t>Now</a:t>
            </a:r>
            <a:r>
              <a:rPr lang="vi-VN" altLang="ja-JP" sz="1800" b="0" i="0" dirty="0">
                <a:solidFill>
                  <a:srgbClr val="FFFFFF"/>
                </a:solidFill>
                <a:effectLst/>
                <a:latin typeface="AvenirNext-Regular"/>
              </a:rPr>
              <a:t> you </a:t>
            </a:r>
            <a:r>
              <a:rPr lang="vi-VN" altLang="ja-JP" sz="1800" b="0" i="0" dirty="0" err="1">
                <a:solidFill>
                  <a:srgbClr val="FFFFFF"/>
                </a:solidFill>
                <a:effectLst/>
                <a:latin typeface="AvenirNext-Regular"/>
              </a:rPr>
              <a:t>might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get</a:t>
            </a:r>
            <a:r>
              <a:rPr lang="vi-VN" altLang="ja-JP" sz="1800" b="0" i="0" dirty="0">
                <a:solidFill>
                  <a:srgbClr val="FFFFFF"/>
                </a:solidFill>
                <a:effectLst/>
                <a:latin typeface="AvenirNext-Regular"/>
              </a:rPr>
              <a:t> a </a:t>
            </a:r>
            <a:r>
              <a:rPr lang="vi-VN" altLang="ja-JP" sz="1800" b="0" i="0" dirty="0" err="1">
                <a:solidFill>
                  <a:srgbClr val="FFFFFF"/>
                </a:solidFill>
                <a:effectLst/>
                <a:latin typeface="AvenirNext-Regular"/>
              </a:rPr>
              <a:t>paper</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important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information</a:t>
            </a:r>
            <a:r>
              <a:rPr lang="vi-VN" altLang="ja-JP" sz="1800" b="0" i="0" dirty="0">
                <a:solidFill>
                  <a:srgbClr val="FFFFFF"/>
                </a:solidFill>
                <a:effectLst/>
                <a:latin typeface="AvenirNext-Regular"/>
              </a:rPr>
              <a:t> in using </a:t>
            </a:r>
            <a:r>
              <a:rPr lang="vi-VN" altLang="ja-JP" sz="1800" b="0" i="0" dirty="0" err="1">
                <a:solidFill>
                  <a:srgbClr val="FFFFFF"/>
                </a:solidFill>
                <a:effectLst/>
                <a:latin typeface="AvenirNext-Regular"/>
              </a:rPr>
              <a:t>Information</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Services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written</a:t>
            </a:r>
            <a:r>
              <a:rPr lang="vi-VN" altLang="ja-JP" sz="1800" b="0" i="0" dirty="0">
                <a:solidFill>
                  <a:srgbClr val="FFFFFF"/>
                </a:solidFill>
                <a:effectLst/>
                <a:latin typeface="AvenirNext-Regular"/>
              </a:rPr>
              <a:t> in.</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this paper title is “Announcement about Information systems for Newcomers ”. Do you </a:t>
            </a:r>
            <a:r>
              <a:rPr lang="vi-VN" altLang="ja-JP" sz="1800" b="0" i="0" dirty="0" err="1">
                <a:solidFill>
                  <a:srgbClr val="FFFFFF"/>
                </a:solidFill>
                <a:effectLst/>
                <a:latin typeface="AvenirNext-Regular"/>
              </a:rPr>
              <a:t>have</a:t>
            </a:r>
            <a:r>
              <a:rPr lang="vi-VN" altLang="ja-JP" sz="1800" b="0" i="0" dirty="0">
                <a:solidFill>
                  <a:srgbClr val="FFFFFF"/>
                </a:solidFill>
                <a:effectLst/>
                <a:latin typeface="AvenirNext-Regular"/>
              </a:rPr>
              <a:t> it?</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In this </a:t>
            </a:r>
            <a:r>
              <a:rPr lang="vi-VN" altLang="ja-JP" sz="1800" b="0" i="0" dirty="0" err="1">
                <a:solidFill>
                  <a:srgbClr val="FFFFFF"/>
                </a:solidFill>
                <a:effectLst/>
                <a:latin typeface="AvenirNext-Regular"/>
              </a:rPr>
              <a:t>paper</a:t>
            </a:r>
            <a:r>
              <a:rPr lang="vi-VN" altLang="ja-JP" sz="1800" b="0" i="0" dirty="0">
                <a:solidFill>
                  <a:srgbClr val="FFFFFF"/>
                </a:solidFill>
                <a:effectLst/>
                <a:latin typeface="AvenirNext-Regular"/>
              </a:rPr>
              <a:t>, it </a:t>
            </a:r>
            <a:r>
              <a:rPr lang="vi-VN" altLang="ja-JP" sz="1800" b="0" i="0" dirty="0" err="1">
                <a:solidFill>
                  <a:srgbClr val="FFFFFF"/>
                </a:solidFill>
                <a:effectLst/>
                <a:latin typeface="AvenirNext-Regular"/>
              </a:rPr>
              <a:t>tells</a:t>
            </a:r>
            <a:r>
              <a:rPr lang="vi-VN" altLang="ja-JP" sz="1800" b="0" i="0" dirty="0">
                <a:solidFill>
                  <a:srgbClr val="FFFFFF"/>
                </a:solidFill>
                <a:effectLst/>
                <a:latin typeface="AvenirNext-Regular"/>
              </a:rPr>
              <a:t> URL for </a:t>
            </a:r>
            <a:r>
              <a:rPr lang="vi-VN" altLang="ja-JP" sz="1800" b="0" i="0" dirty="0" err="1">
                <a:solidFill>
                  <a:srgbClr val="FFFFFF"/>
                </a:solidFill>
                <a:effectLst/>
                <a:latin typeface="AvenirNext-Regular"/>
              </a:rPr>
              <a:t>activating</a:t>
            </a:r>
            <a:r>
              <a:rPr lang="vi-VN" altLang="ja-JP" sz="1800" b="0" i="0" dirty="0">
                <a:solidFill>
                  <a:srgbClr val="FFFFFF"/>
                </a:solidFill>
                <a:effectLst/>
                <a:latin typeface="AvenirNext-Regular"/>
              </a:rPr>
              <a:t> your SSO-KID.</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If you </a:t>
            </a:r>
            <a:r>
              <a:rPr lang="vi-VN" altLang="ja-JP" sz="1800" b="0" i="0" dirty="0" err="1">
                <a:solidFill>
                  <a:srgbClr val="FFFFFF"/>
                </a:solidFill>
                <a:effectLst/>
                <a:latin typeface="AvenirNext-Regular"/>
              </a:rPr>
              <a:t>access</a:t>
            </a:r>
            <a:r>
              <a:rPr lang="vi-VN" altLang="ja-JP" sz="1800" b="0" i="0" dirty="0">
                <a:solidFill>
                  <a:srgbClr val="FFFFFF"/>
                </a:solidFill>
                <a:effectLst/>
                <a:latin typeface="AvenirNext-Regular"/>
              </a:rPr>
              <a:t> this URL on your </a:t>
            </a:r>
            <a:r>
              <a:rPr lang="vi-VN" altLang="ja-JP" sz="1800" b="0" i="0" dirty="0" err="1">
                <a:solidFill>
                  <a:srgbClr val="FFFFFF"/>
                </a:solidFill>
                <a:effectLst/>
                <a:latin typeface="AvenirNext-Regular"/>
              </a:rPr>
              <a:t>any</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device</a:t>
            </a:r>
            <a:r>
              <a:rPr lang="vi-VN" altLang="ja-JP" sz="1800" b="0" i="0" dirty="0">
                <a:solidFill>
                  <a:srgbClr val="FFFFFF"/>
                </a:solidFill>
                <a:effectLst/>
                <a:latin typeface="AvenirNext-Regular"/>
              </a:rPr>
              <a:t> (PC, Mac, iPhone, iPad and so on…), you </a:t>
            </a:r>
            <a:r>
              <a:rPr lang="vi-VN" altLang="ja-JP" sz="1800" b="0" i="0" dirty="0" err="1">
                <a:solidFill>
                  <a:srgbClr val="FFFFFF"/>
                </a:solidFill>
                <a:effectLst/>
                <a:latin typeface="AvenirNext-Regular"/>
              </a:rPr>
              <a:t>would</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see</a:t>
            </a:r>
            <a:r>
              <a:rPr lang="vi-VN" altLang="ja-JP" sz="1800" b="0" i="0" dirty="0">
                <a:solidFill>
                  <a:srgbClr val="FFFFFF"/>
                </a:solidFill>
                <a:effectLst/>
                <a:latin typeface="AvenirNext-Regular"/>
              </a:rPr>
              <a:t> the page like this.</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When</a:t>
            </a:r>
            <a:r>
              <a:rPr lang="vi-VN" altLang="ja-JP" sz="1800" b="0" i="0" dirty="0">
                <a:solidFill>
                  <a:srgbClr val="FFFFFF"/>
                </a:solidFill>
                <a:effectLst/>
                <a:latin typeface="AvenirNext-Regular"/>
              </a:rPr>
              <a:t> you </a:t>
            </a:r>
            <a:r>
              <a:rPr lang="vi-VN" altLang="ja-JP" sz="1800" b="0" i="0" dirty="0" err="1">
                <a:solidFill>
                  <a:srgbClr val="FFFFFF"/>
                </a:solidFill>
                <a:effectLst/>
                <a:latin typeface="AvenirNext-Regular"/>
              </a:rPr>
              <a:t>visit</a:t>
            </a:r>
            <a:r>
              <a:rPr lang="vi-VN" altLang="ja-JP" sz="1800" b="0" i="0" dirty="0">
                <a:solidFill>
                  <a:srgbClr val="FFFFFF"/>
                </a:solidFill>
                <a:effectLst/>
                <a:latin typeface="AvenirNext-Regular"/>
              </a:rPr>
              <a:t> this page, please </a:t>
            </a:r>
            <a:r>
              <a:rPr lang="vi-VN" altLang="ja-JP" sz="1800" b="0" i="0" dirty="0" err="1">
                <a:solidFill>
                  <a:srgbClr val="FFFFFF"/>
                </a:solidFill>
                <a:effectLst/>
                <a:latin typeface="AvenirNext-Regular"/>
              </a:rPr>
              <a:t>click</a:t>
            </a:r>
            <a:r>
              <a:rPr lang="vi-VN" altLang="ja-JP" sz="1800" b="0" i="0" dirty="0">
                <a:solidFill>
                  <a:srgbClr val="FFFFFF"/>
                </a:solidFill>
                <a:effectLst/>
                <a:latin typeface="AvenirNext-Regular"/>
              </a:rPr>
              <a:t> the </a:t>
            </a:r>
            <a:r>
              <a:rPr lang="vi-VN" altLang="ja-JP" sz="1800" b="0" i="0" dirty="0" err="1">
                <a:solidFill>
                  <a:srgbClr val="FFFFFF"/>
                </a:solidFill>
                <a:effectLst/>
                <a:latin typeface="AvenirNext-Regular"/>
              </a:rPr>
              <a:t>mark</a:t>
            </a:r>
            <a:r>
              <a:rPr lang="vi-VN" altLang="ja-JP" sz="1800" b="0" i="0" dirty="0">
                <a:solidFill>
                  <a:srgbClr val="FFFFFF"/>
                </a:solidFill>
                <a:effectLst/>
                <a:latin typeface="AvenirNext-Regular"/>
              </a:rPr>
              <a:t> in red to display.</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After you click the mark in red, you will go the page for graduated school newcomers.</a:t>
            </a:r>
            <a:endParaRPr lang="vi-VN" altLang="ja-JP" dirty="0">
              <a:solidFill>
                <a:srgbClr val="FFFFFF"/>
              </a:solidFill>
              <a:effectLst/>
              <a:latin typeface="Avenir Next" panose="020B0503020202020204" pitchFamily="34" charset="0"/>
            </a:endParaRP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16</a:t>
            </a:fld>
            <a:endParaRPr kumimoji="1" lang="ja-JP" altLang="en-US"/>
          </a:p>
        </p:txBody>
      </p:sp>
    </p:spTree>
    <p:extLst>
      <p:ext uri="{BB962C8B-B14F-4D97-AF65-F5344CB8AC3E}">
        <p14:creationId xmlns:p14="http://schemas.microsoft.com/office/powerpoint/2010/main" val="291575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kern="1200" dirty="0">
                <a:solidFill>
                  <a:schemeClr val="tx1"/>
                </a:solidFill>
                <a:effectLst/>
                <a:latin typeface="+mn-lt"/>
                <a:ea typeface="+mn-ea"/>
                <a:cs typeface="+mn-cs"/>
              </a:rPr>
              <a:t>This picture shows the page fro</a:t>
            </a:r>
            <a:r>
              <a:rPr kumimoji="1" lang="en-US" altLang="ja-JP" sz="1200" kern="1200" dirty="0">
                <a:solidFill>
                  <a:schemeClr val="tx1"/>
                </a:solidFill>
                <a:effectLst/>
                <a:latin typeface="+mn-lt"/>
                <a:ea typeface="+mn-ea"/>
                <a:cs typeface="+mn-cs"/>
              </a:rPr>
              <a:t>m</a:t>
            </a:r>
            <a:r>
              <a:rPr kumimoji="1" lang="en" altLang="ja-JP" sz="1200" kern="1200" dirty="0">
                <a:solidFill>
                  <a:schemeClr val="tx1"/>
                </a:solidFill>
                <a:effectLst/>
                <a:latin typeface="+mn-lt"/>
                <a:ea typeface="+mn-ea"/>
                <a:cs typeface="+mn-cs"/>
              </a:rPr>
              <a:t> graduated school newcomers.</a:t>
            </a:r>
          </a:p>
          <a:p>
            <a:r>
              <a:rPr kumimoji="1" lang="en" altLang="ja-JP" sz="1200" kern="1200" dirty="0">
                <a:solidFill>
                  <a:schemeClr val="tx1"/>
                </a:solidFill>
                <a:effectLst/>
                <a:latin typeface="+mn-lt"/>
                <a:ea typeface="+mn-ea"/>
                <a:cs typeface="+mn-cs"/>
              </a:rPr>
              <a:t>On subject “Activation of SSO-KID”, you will see the link “Activation of your SSO-KID”</a:t>
            </a:r>
          </a:p>
          <a:p>
            <a:r>
              <a:rPr kumimoji="1" lang="en" altLang="ja-JP" sz="1200" kern="1200" dirty="0">
                <a:solidFill>
                  <a:schemeClr val="tx1"/>
                </a:solidFill>
                <a:effectLst/>
                <a:latin typeface="+mn-lt"/>
                <a:ea typeface="+mn-ea"/>
                <a:cs typeface="+mn-cs"/>
              </a:rPr>
              <a:t>In this picture this link is marked in red.</a:t>
            </a:r>
          </a:p>
          <a:p>
            <a:r>
              <a:rPr kumimoji="1" lang="en" altLang="ja-JP" sz="1200" kern="1200" dirty="0">
                <a:solidFill>
                  <a:schemeClr val="tx1"/>
                </a:solidFill>
                <a:effectLst/>
                <a:latin typeface="+mn-lt"/>
                <a:ea typeface="+mn-ea"/>
                <a:cs typeface="+mn-cs"/>
              </a:rPr>
              <a:t>Please click this link, So you will access the guidance.</a:t>
            </a:r>
          </a:p>
          <a:p>
            <a:r>
              <a:rPr kumimoji="1" lang="en" altLang="ja-JP" sz="1200" kern="1200" dirty="0">
                <a:solidFill>
                  <a:schemeClr val="tx1"/>
                </a:solidFill>
                <a:effectLst/>
                <a:latin typeface="+mn-lt"/>
                <a:ea typeface="+mn-ea"/>
                <a:cs typeface="+mn-cs"/>
              </a:rPr>
              <a:t>And then follow the guidance displayed to activate your account.</a:t>
            </a: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17</a:t>
            </a:fld>
            <a:endParaRPr kumimoji="1" lang="ja-JP" altLang="en-US"/>
          </a:p>
        </p:txBody>
      </p:sp>
    </p:spTree>
    <p:extLst>
      <p:ext uri="{BB962C8B-B14F-4D97-AF65-F5344CB8AC3E}">
        <p14:creationId xmlns:p14="http://schemas.microsoft.com/office/powerpoint/2010/main" val="427110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kern="1200" dirty="0">
                <a:solidFill>
                  <a:schemeClr val="tx1"/>
                </a:solidFill>
                <a:effectLst/>
                <a:latin typeface="+mn-lt"/>
                <a:ea typeface="+mn-ea"/>
                <a:cs typeface="+mn-cs"/>
              </a:rPr>
              <a:t>In Kyushu University, Student provide these services.</a:t>
            </a:r>
          </a:p>
          <a:p>
            <a:r>
              <a:rPr kumimoji="1" lang="en" altLang="ja-JP" sz="1200" kern="1200" dirty="0">
                <a:solidFill>
                  <a:schemeClr val="tx1"/>
                </a:solidFill>
                <a:effectLst/>
                <a:latin typeface="+mn-lt"/>
                <a:ea typeface="+mn-ea"/>
                <a:cs typeface="+mn-cs"/>
              </a:rPr>
              <a:t>At first, about Kyushu University primary mail service.</a:t>
            </a:r>
          </a:p>
          <a:p>
            <a:r>
              <a:rPr kumimoji="1" lang="en" altLang="ja-JP" sz="1200" kern="1200" dirty="0">
                <a:solidFill>
                  <a:schemeClr val="tx1"/>
                </a:solidFill>
                <a:effectLst/>
                <a:latin typeface="+mn-lt"/>
                <a:ea typeface="+mn-ea"/>
                <a:cs typeface="+mn-cs"/>
              </a:rPr>
              <a:t>Now you have primary mail </a:t>
            </a:r>
            <a:r>
              <a:rPr kumimoji="1" lang="en" altLang="ja-JP" sz="1200" kern="1200" dirty="0" err="1">
                <a:solidFill>
                  <a:schemeClr val="tx1"/>
                </a:solidFill>
                <a:effectLst/>
                <a:latin typeface="+mn-lt"/>
                <a:ea typeface="+mn-ea"/>
                <a:cs typeface="+mn-cs"/>
              </a:rPr>
              <a:t>addresss</a:t>
            </a:r>
            <a:r>
              <a:rPr kumimoji="1" lang="en" altLang="ja-JP" sz="1200" kern="1200" dirty="0">
                <a:solidFill>
                  <a:schemeClr val="tx1"/>
                </a:solidFill>
                <a:effectLst/>
                <a:latin typeface="+mn-lt"/>
                <a:ea typeface="+mn-ea"/>
                <a:cs typeface="+mn-cs"/>
              </a:rPr>
              <a:t> in </a:t>
            </a:r>
            <a:r>
              <a:rPr kumimoji="1" lang="en" altLang="ja-JP" sz="1200" kern="1200" dirty="0" err="1">
                <a:solidFill>
                  <a:schemeClr val="tx1"/>
                </a:solidFill>
                <a:effectLst/>
                <a:latin typeface="+mn-lt"/>
                <a:ea typeface="+mn-ea"/>
                <a:cs typeface="+mn-cs"/>
              </a:rPr>
              <a:t>kyushu</a:t>
            </a:r>
            <a:r>
              <a:rPr kumimoji="1" lang="en" altLang="ja-JP" sz="1200" kern="1200" dirty="0">
                <a:solidFill>
                  <a:schemeClr val="tx1"/>
                </a:solidFill>
                <a:effectLst/>
                <a:latin typeface="+mn-lt"/>
                <a:ea typeface="+mn-ea"/>
                <a:cs typeface="+mn-cs"/>
              </a:rPr>
              <a:t> university.</a:t>
            </a:r>
          </a:p>
          <a:p>
            <a:r>
              <a:rPr kumimoji="1" lang="en" altLang="ja-JP" sz="1200" kern="1200" dirty="0">
                <a:solidFill>
                  <a:schemeClr val="tx1"/>
                </a:solidFill>
                <a:effectLst/>
                <a:latin typeface="+mn-lt"/>
                <a:ea typeface="+mn-ea"/>
                <a:cs typeface="+mn-cs"/>
              </a:rPr>
              <a:t>this address based on your </a:t>
            </a:r>
            <a:r>
              <a:rPr kumimoji="1" lang="en" altLang="ja-JP" sz="1200" kern="1200" dirty="0" err="1">
                <a:solidFill>
                  <a:schemeClr val="tx1"/>
                </a:solidFill>
                <a:effectLst/>
                <a:latin typeface="+mn-lt"/>
                <a:ea typeface="+mn-ea"/>
                <a:cs typeface="+mn-cs"/>
              </a:rPr>
              <a:t>studentID</a:t>
            </a:r>
            <a:r>
              <a:rPr kumimoji="1" lang="en" altLang="ja-JP" sz="1200" kern="1200" dirty="0">
                <a:solidFill>
                  <a:schemeClr val="tx1"/>
                </a:solidFill>
                <a:effectLst/>
                <a:latin typeface="+mn-lt"/>
                <a:ea typeface="+mn-ea"/>
                <a:cs typeface="+mn-cs"/>
              </a:rPr>
              <a:t> </a:t>
            </a:r>
            <a:r>
              <a:rPr kumimoji="1" lang="en" altLang="ja-JP" sz="1200" kern="1200" dirty="0" err="1">
                <a:solidFill>
                  <a:schemeClr val="tx1"/>
                </a:solidFill>
                <a:effectLst/>
                <a:latin typeface="+mn-lt"/>
                <a:ea typeface="+mn-ea"/>
                <a:cs typeface="+mn-cs"/>
              </a:rPr>
              <a:t>withb</a:t>
            </a:r>
            <a:r>
              <a:rPr kumimoji="1" lang="en" altLang="ja-JP" sz="1200" kern="1200" dirty="0">
                <a:solidFill>
                  <a:schemeClr val="tx1"/>
                </a:solidFill>
                <a:effectLst/>
                <a:latin typeface="+mn-lt"/>
                <a:ea typeface="+mn-ea"/>
                <a:cs typeface="+mn-cs"/>
              </a:rPr>
              <a:t> the e-mail domain of </a:t>
            </a:r>
            <a:r>
              <a:rPr kumimoji="1" lang="en" altLang="ja-JP" sz="1200" kern="1200" dirty="0">
                <a:solidFill>
                  <a:schemeClr val="tx1"/>
                </a:solidFill>
                <a:effectLst/>
                <a:latin typeface="+mn-lt"/>
                <a:ea typeface="+mn-ea"/>
                <a:cs typeface="+mn-cs"/>
                <a:hlinkClick r:id="rId3"/>
              </a:rPr>
              <a:t>s.kyushu-u.ac.jp</a:t>
            </a:r>
            <a:endParaRPr kumimoji="1" lang="en" altLang="ja-JP" sz="1200" kern="1200" dirty="0">
              <a:solidFill>
                <a:schemeClr val="tx1"/>
              </a:solidFill>
              <a:effectLst/>
              <a:latin typeface="+mn-lt"/>
              <a:ea typeface="+mn-ea"/>
              <a:cs typeface="+mn-cs"/>
            </a:endParaRPr>
          </a:p>
          <a:p>
            <a:r>
              <a:rPr kumimoji="1" lang="en" altLang="ja-JP" sz="1200" kern="1200" dirty="0">
                <a:solidFill>
                  <a:schemeClr val="tx1"/>
                </a:solidFill>
                <a:effectLst/>
                <a:latin typeface="+mn-lt"/>
                <a:ea typeface="+mn-ea"/>
                <a:cs typeface="+mn-cs"/>
              </a:rPr>
              <a:t>this </a:t>
            </a:r>
            <a:r>
              <a:rPr kumimoji="1" lang="en" altLang="ja-JP" sz="1200" kern="1200" dirty="0" err="1">
                <a:solidFill>
                  <a:schemeClr val="tx1"/>
                </a:solidFill>
                <a:effectLst/>
                <a:latin typeface="+mn-lt"/>
                <a:ea typeface="+mn-ea"/>
                <a:cs typeface="+mn-cs"/>
              </a:rPr>
              <a:t>adress</a:t>
            </a:r>
            <a:r>
              <a:rPr kumimoji="1" lang="en" altLang="ja-JP" sz="1200" kern="1200" dirty="0">
                <a:solidFill>
                  <a:schemeClr val="tx1"/>
                </a:solidFill>
                <a:effectLst/>
                <a:latin typeface="+mn-lt"/>
                <a:ea typeface="+mn-ea"/>
                <a:cs typeface="+mn-cs"/>
              </a:rPr>
              <a:t> is provided to each student.</a:t>
            </a:r>
          </a:p>
          <a:p>
            <a:r>
              <a:rPr kumimoji="1" lang="en" altLang="ja-JP" sz="1200" kern="1200" dirty="0">
                <a:solidFill>
                  <a:schemeClr val="tx1"/>
                </a:solidFill>
                <a:effectLst/>
                <a:latin typeface="+mn-lt"/>
                <a:ea typeface="+mn-ea"/>
                <a:cs typeface="+mn-cs"/>
              </a:rPr>
              <a:t>Next, School Wi-Fi network is provided to each student.</a:t>
            </a:r>
          </a:p>
          <a:p>
            <a:r>
              <a:rPr kumimoji="1" lang="en" altLang="ja-JP" sz="1200" kern="1200" dirty="0">
                <a:solidFill>
                  <a:schemeClr val="tx1"/>
                </a:solidFill>
                <a:effectLst/>
                <a:latin typeface="+mn-lt"/>
                <a:ea typeface="+mn-ea"/>
                <a:cs typeface="+mn-cs"/>
              </a:rPr>
              <a:t>At this University, you will often see “</a:t>
            </a:r>
            <a:r>
              <a:rPr kumimoji="1" lang="en" altLang="ja-JP" sz="1200" kern="1200" dirty="0" err="1">
                <a:solidFill>
                  <a:schemeClr val="tx1"/>
                </a:solidFill>
                <a:effectLst/>
                <a:latin typeface="+mn-lt"/>
                <a:ea typeface="+mn-ea"/>
                <a:cs typeface="+mn-cs"/>
              </a:rPr>
              <a:t>kitenet</a:t>
            </a:r>
            <a:r>
              <a:rPr kumimoji="1" lang="en" altLang="ja-JP" sz="1200" kern="1200" dirty="0">
                <a:solidFill>
                  <a:schemeClr val="tx1"/>
                </a:solidFill>
                <a:effectLst/>
                <a:latin typeface="+mn-lt"/>
                <a:ea typeface="+mn-ea"/>
                <a:cs typeface="+mn-cs"/>
              </a:rPr>
              <a:t>” or “</a:t>
            </a:r>
            <a:r>
              <a:rPr kumimoji="1" lang="en" altLang="ja-JP" sz="1200" kern="1200" dirty="0" err="1">
                <a:solidFill>
                  <a:schemeClr val="tx1"/>
                </a:solidFill>
                <a:effectLst/>
                <a:latin typeface="+mn-lt"/>
                <a:ea typeface="+mn-ea"/>
                <a:cs typeface="+mn-cs"/>
              </a:rPr>
              <a:t>edunet</a:t>
            </a:r>
            <a:r>
              <a:rPr kumimoji="1" lang="en" altLang="ja-JP" sz="1200" kern="1200" dirty="0">
                <a:solidFill>
                  <a:schemeClr val="tx1"/>
                </a:solidFill>
                <a:effectLst/>
                <a:latin typeface="+mn-lt"/>
                <a:ea typeface="+mn-ea"/>
                <a:cs typeface="+mn-cs"/>
              </a:rPr>
              <a:t>”.</a:t>
            </a:r>
          </a:p>
          <a:p>
            <a:r>
              <a:rPr kumimoji="1" lang="en" altLang="ja-JP" sz="1200" kern="1200" dirty="0">
                <a:solidFill>
                  <a:schemeClr val="tx1"/>
                </a:solidFill>
                <a:effectLst/>
                <a:latin typeface="+mn-lt"/>
                <a:ea typeface="+mn-ea"/>
                <a:cs typeface="+mn-cs"/>
              </a:rPr>
              <a:t>these are School Wi-Fi network’s name.</a:t>
            </a:r>
          </a:p>
          <a:p>
            <a:r>
              <a:rPr kumimoji="1" lang="en" altLang="ja-JP" sz="1200" kern="1200" dirty="0">
                <a:solidFill>
                  <a:schemeClr val="tx1"/>
                </a:solidFill>
                <a:effectLst/>
                <a:latin typeface="+mn-lt"/>
                <a:ea typeface="+mn-ea"/>
                <a:cs typeface="+mn-cs"/>
              </a:rPr>
              <a:t>you can access the school Wi-Fi Network (“</a:t>
            </a:r>
            <a:r>
              <a:rPr kumimoji="1" lang="en" altLang="ja-JP" sz="1200" kern="1200" dirty="0" err="1">
                <a:solidFill>
                  <a:schemeClr val="tx1"/>
                </a:solidFill>
                <a:effectLst/>
                <a:latin typeface="+mn-lt"/>
                <a:ea typeface="+mn-ea"/>
                <a:cs typeface="+mn-cs"/>
              </a:rPr>
              <a:t>Kitenet</a:t>
            </a:r>
            <a:r>
              <a:rPr kumimoji="1" lang="en" altLang="ja-JP" sz="1200" kern="1200" dirty="0">
                <a:solidFill>
                  <a:schemeClr val="tx1"/>
                </a:solidFill>
                <a:effectLst/>
                <a:latin typeface="+mn-lt"/>
                <a:ea typeface="+mn-ea"/>
                <a:cs typeface="+mn-cs"/>
              </a:rPr>
              <a:t>” and “</a:t>
            </a:r>
            <a:r>
              <a:rPr kumimoji="1" lang="en" altLang="ja-JP" sz="1200" kern="1200" dirty="0" err="1">
                <a:solidFill>
                  <a:schemeClr val="tx1"/>
                </a:solidFill>
                <a:effectLst/>
                <a:latin typeface="+mn-lt"/>
                <a:ea typeface="+mn-ea"/>
                <a:cs typeface="+mn-cs"/>
              </a:rPr>
              <a:t>edunet</a:t>
            </a:r>
            <a:r>
              <a:rPr kumimoji="1" lang="en" altLang="ja-JP" sz="1200" kern="1200" dirty="0">
                <a:solidFill>
                  <a:schemeClr val="tx1"/>
                </a:solidFill>
                <a:effectLst/>
                <a:latin typeface="+mn-lt"/>
                <a:ea typeface="+mn-ea"/>
                <a:cs typeface="+mn-cs"/>
              </a:rPr>
              <a:t>”). </a:t>
            </a:r>
          </a:p>
          <a:p>
            <a:r>
              <a:rPr kumimoji="1" lang="en" altLang="ja-JP" sz="1200" kern="1200" dirty="0">
                <a:solidFill>
                  <a:schemeClr val="tx1"/>
                </a:solidFill>
                <a:effectLst/>
                <a:latin typeface="+mn-lt"/>
                <a:ea typeface="+mn-ea"/>
                <a:cs typeface="+mn-cs"/>
              </a:rPr>
              <a:t>this network almost </a:t>
            </a:r>
            <a:r>
              <a:rPr kumimoji="1" lang="en" altLang="ja-JP" sz="1200" kern="1200" dirty="0" err="1">
                <a:solidFill>
                  <a:schemeClr val="tx1"/>
                </a:solidFill>
                <a:effectLst/>
                <a:latin typeface="+mn-lt"/>
                <a:ea typeface="+mn-ea"/>
                <a:cs typeface="+mn-cs"/>
              </a:rPr>
              <a:t>everuwhere</a:t>
            </a:r>
            <a:r>
              <a:rPr kumimoji="1" lang="en" altLang="ja-JP" sz="1200" kern="1200" dirty="0">
                <a:solidFill>
                  <a:schemeClr val="tx1"/>
                </a:solidFill>
                <a:effectLst/>
                <a:latin typeface="+mn-lt"/>
                <a:ea typeface="+mn-ea"/>
                <a:cs typeface="+mn-cs"/>
              </a:rPr>
              <a:t> inside campus.</a:t>
            </a:r>
          </a:p>
          <a:p>
            <a:r>
              <a:rPr kumimoji="1" lang="en" altLang="ja-JP" sz="1200" kern="1200" dirty="0">
                <a:solidFill>
                  <a:schemeClr val="tx1"/>
                </a:solidFill>
                <a:effectLst/>
                <a:latin typeface="+mn-lt"/>
                <a:ea typeface="+mn-ea"/>
                <a:cs typeface="+mn-cs"/>
              </a:rPr>
              <a:t>Some information, such like lecture materials, can be seen only through the school network. </a:t>
            </a:r>
          </a:p>
          <a:p>
            <a:r>
              <a:rPr kumimoji="1" lang="en" altLang="ja-JP" sz="1200" kern="1200" dirty="0">
                <a:solidFill>
                  <a:schemeClr val="tx1"/>
                </a:solidFill>
                <a:effectLst/>
                <a:latin typeface="+mn-lt"/>
                <a:ea typeface="+mn-ea"/>
                <a:cs typeface="+mn-cs"/>
              </a:rPr>
              <a:t>Please be careful.</a:t>
            </a:r>
          </a:p>
          <a:p>
            <a:r>
              <a:rPr kumimoji="1" lang="en" altLang="ja-JP" sz="1200" kern="1200" dirty="0">
                <a:solidFill>
                  <a:schemeClr val="tx1"/>
                </a:solidFill>
                <a:effectLst/>
                <a:latin typeface="+mn-lt"/>
                <a:ea typeface="+mn-ea"/>
                <a:cs typeface="+mn-cs"/>
              </a:rPr>
              <a:t>At Last, Some software is provided to student for free.</a:t>
            </a:r>
          </a:p>
          <a:p>
            <a:r>
              <a:rPr kumimoji="1" lang="en" altLang="ja-JP" sz="1200" kern="1200" dirty="0">
                <a:solidFill>
                  <a:schemeClr val="tx1"/>
                </a:solidFill>
                <a:effectLst/>
                <a:latin typeface="+mn-lt"/>
                <a:ea typeface="+mn-ea"/>
                <a:cs typeface="+mn-cs"/>
              </a:rPr>
              <a:t>For example, Anti-virus software, Microsoft Office software or else can be download for free. </a:t>
            </a: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18</a:t>
            </a:fld>
            <a:endParaRPr kumimoji="1" lang="ja-JP" altLang="en-US"/>
          </a:p>
        </p:txBody>
      </p:sp>
    </p:spTree>
    <p:extLst>
      <p:ext uri="{BB962C8B-B14F-4D97-AF65-F5344CB8AC3E}">
        <p14:creationId xmlns:p14="http://schemas.microsoft.com/office/powerpoint/2010/main" val="113030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vi-VN" altLang="ja-JP" sz="1800" b="0" i="0" dirty="0" err="1">
                <a:solidFill>
                  <a:srgbClr val="FFFFFF"/>
                </a:solidFill>
                <a:effectLst/>
                <a:latin typeface="AvenirNext-Regular"/>
              </a:rPr>
              <a:t>Before</a:t>
            </a:r>
            <a:r>
              <a:rPr lang="vi-VN" altLang="ja-JP" sz="1800" b="0" i="0" dirty="0">
                <a:solidFill>
                  <a:srgbClr val="FFFFFF"/>
                </a:solidFill>
                <a:effectLst/>
                <a:latin typeface="AvenirNext-Regular"/>
              </a:rPr>
              <a:t> you </a:t>
            </a:r>
            <a:r>
              <a:rPr lang="vi-VN" altLang="ja-JP" sz="1800" b="0" i="0" dirty="0" err="1">
                <a:solidFill>
                  <a:srgbClr val="FFFFFF"/>
                </a:solidFill>
                <a:effectLst/>
                <a:latin typeface="AvenirNext-Regular"/>
              </a:rPr>
              <a:t>use</a:t>
            </a:r>
            <a:r>
              <a:rPr lang="vi-VN" altLang="ja-JP" sz="1800" b="0" i="0" dirty="0">
                <a:solidFill>
                  <a:srgbClr val="FFFFFF"/>
                </a:solidFill>
                <a:effectLst/>
                <a:latin typeface="AvenirNext-Regular"/>
              </a:rPr>
              <a:t> Kyushu University </a:t>
            </a:r>
            <a:r>
              <a:rPr lang="vi-VN" altLang="ja-JP" sz="1800" b="0" i="0" dirty="0" err="1">
                <a:solidFill>
                  <a:srgbClr val="FFFFFF"/>
                </a:solidFill>
                <a:effectLst/>
                <a:latin typeface="AvenirNext-Regular"/>
              </a:rPr>
              <a:t>Primary</a:t>
            </a:r>
            <a:r>
              <a:rPr lang="vi-VN" altLang="ja-JP" sz="1800" b="0" i="0" dirty="0">
                <a:solidFill>
                  <a:srgbClr val="FFFFFF"/>
                </a:solidFill>
                <a:effectLst/>
                <a:latin typeface="AvenirNext-Regular"/>
              </a:rPr>
              <a:t> Mail Service, you </a:t>
            </a:r>
            <a:r>
              <a:rPr lang="vi-VN" altLang="ja-JP" sz="1800" b="0" i="0" dirty="0" err="1">
                <a:solidFill>
                  <a:srgbClr val="FFFFFF"/>
                </a:solidFill>
                <a:effectLst/>
                <a:latin typeface="AvenirNext-Regular"/>
              </a:rPr>
              <a:t>have</a:t>
            </a:r>
            <a:r>
              <a:rPr lang="vi-VN" altLang="ja-JP" sz="1800" b="0" i="0" dirty="0">
                <a:solidFill>
                  <a:srgbClr val="FFFFFF"/>
                </a:solidFill>
                <a:effectLst/>
                <a:latin typeface="AvenirNext-Regular"/>
              </a:rPr>
              <a:t> to </a:t>
            </a:r>
            <a:r>
              <a:rPr lang="vi-VN" altLang="ja-JP" sz="1800" b="0" i="0" dirty="0" err="1">
                <a:solidFill>
                  <a:srgbClr val="FFFFFF"/>
                </a:solidFill>
                <a:effectLst/>
                <a:latin typeface="AvenirNext-Regular"/>
              </a:rPr>
              <a:t>configure</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In this URL, the </a:t>
            </a:r>
            <a:r>
              <a:rPr lang="vi-VN" altLang="ja-JP" sz="1800" b="0" i="0" dirty="0" err="1">
                <a:solidFill>
                  <a:srgbClr val="FFFFFF"/>
                </a:solidFill>
                <a:effectLst/>
                <a:latin typeface="AvenirNext-Regular"/>
              </a:rPr>
              <a:t>guidance</a:t>
            </a:r>
            <a:r>
              <a:rPr lang="vi-VN" altLang="ja-JP" sz="1800" b="0" i="0" dirty="0">
                <a:solidFill>
                  <a:srgbClr val="FFFFFF"/>
                </a:solidFill>
                <a:effectLst/>
                <a:latin typeface="AvenirNext-Regular"/>
              </a:rPr>
              <a:t> how to </a:t>
            </a:r>
            <a:r>
              <a:rPr lang="vi-VN" altLang="ja-JP" sz="1800" b="0" i="0" dirty="0" err="1">
                <a:solidFill>
                  <a:srgbClr val="FFFFFF"/>
                </a:solidFill>
                <a:effectLst/>
                <a:latin typeface="AvenirNext-Regular"/>
              </a:rPr>
              <a:t>setup</a:t>
            </a:r>
            <a:r>
              <a:rPr lang="vi-VN" altLang="ja-JP" sz="1800" b="0" i="0" dirty="0">
                <a:solidFill>
                  <a:srgbClr val="FFFFFF"/>
                </a:solidFill>
                <a:effectLst/>
                <a:latin typeface="AvenirNext-Regular"/>
              </a:rPr>
              <a:t> and </a:t>
            </a:r>
            <a:r>
              <a:rPr lang="vi-VN" altLang="ja-JP" sz="1800" b="0" i="0" dirty="0" err="1">
                <a:solidFill>
                  <a:srgbClr val="FFFFFF"/>
                </a:solidFill>
                <a:effectLst/>
                <a:latin typeface="AvenirNext-Regular"/>
              </a:rPr>
              <a:t>use</a:t>
            </a:r>
            <a:r>
              <a:rPr lang="vi-VN" altLang="ja-JP" sz="1800" b="0" i="0" dirty="0">
                <a:solidFill>
                  <a:srgbClr val="FFFFFF"/>
                </a:solidFill>
                <a:effectLst/>
                <a:latin typeface="AvenirNext-Regular"/>
              </a:rPr>
              <a:t> this mail service is</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When</a:t>
            </a:r>
            <a:r>
              <a:rPr lang="vi-VN" altLang="ja-JP" sz="1800" b="0" i="0" dirty="0">
                <a:solidFill>
                  <a:srgbClr val="FFFFFF"/>
                </a:solidFill>
                <a:effectLst/>
                <a:latin typeface="AvenirNext-Regular"/>
              </a:rPr>
              <a:t> you </a:t>
            </a:r>
            <a:r>
              <a:rPr lang="vi-VN" altLang="ja-JP" sz="1800" b="0" i="0" dirty="0" err="1">
                <a:solidFill>
                  <a:srgbClr val="FFFFFF"/>
                </a:solidFill>
                <a:effectLst/>
                <a:latin typeface="AvenirNext-Regular"/>
              </a:rPr>
              <a:t>use</a:t>
            </a:r>
            <a:r>
              <a:rPr lang="vi-VN" altLang="ja-JP" sz="1800" b="0" i="0" dirty="0">
                <a:solidFill>
                  <a:srgbClr val="FFFFFF"/>
                </a:solidFill>
                <a:effectLst/>
                <a:latin typeface="AvenirNext-Regular"/>
              </a:rPr>
              <a:t> this mail service, please </a:t>
            </a:r>
            <a:r>
              <a:rPr lang="vi-VN" altLang="ja-JP" sz="1800" b="0" i="0" dirty="0" err="1">
                <a:solidFill>
                  <a:srgbClr val="FFFFFF"/>
                </a:solidFill>
                <a:effectLst/>
                <a:latin typeface="AvenirNext-Regular"/>
              </a:rPr>
              <a:t>check</a:t>
            </a:r>
            <a:r>
              <a:rPr lang="vi-VN" altLang="ja-JP" sz="1800" b="0" i="0" dirty="0">
                <a:solidFill>
                  <a:srgbClr val="FFFFFF"/>
                </a:solidFill>
                <a:effectLst/>
                <a:latin typeface="AvenirNext-Regular"/>
              </a:rPr>
              <a:t> your mail </a:t>
            </a:r>
            <a:r>
              <a:rPr lang="vi-VN" altLang="ja-JP" sz="1800" b="0" i="0" dirty="0" err="1">
                <a:solidFill>
                  <a:srgbClr val="FFFFFF"/>
                </a:solidFill>
                <a:effectLst/>
                <a:latin typeface="AvenirNext-Regular"/>
              </a:rPr>
              <a:t>box</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Regularly</a:t>
            </a:r>
            <a:r>
              <a:rPr lang="vi-VN" altLang="ja-JP" sz="1800" b="0" i="0" dirty="0">
                <a:solidFill>
                  <a:srgbClr val="FFFFFF"/>
                </a:solidFill>
                <a:effectLst/>
                <a:latin typeface="AvenirNext-Regular"/>
              </a:rPr>
              <a:t>. </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Because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every</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important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notice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will</a:t>
            </a:r>
            <a:r>
              <a:rPr lang="vi-VN" altLang="ja-JP" sz="1800" b="0" i="0" dirty="0">
                <a:solidFill>
                  <a:srgbClr val="FFFFFF"/>
                </a:solidFill>
                <a:effectLst/>
                <a:latin typeface="AvenirNext-Regular"/>
              </a:rPr>
              <a:t> be </a:t>
            </a:r>
            <a:r>
              <a:rPr lang="vi-VN" altLang="ja-JP" sz="1800" b="0" i="0" dirty="0" err="1">
                <a:solidFill>
                  <a:srgbClr val="FFFFFF"/>
                </a:solidFill>
                <a:effectLst/>
                <a:latin typeface="AvenirNext-Regular"/>
              </a:rPr>
              <a:t>informed</a:t>
            </a:r>
            <a:r>
              <a:rPr lang="vi-VN" altLang="ja-JP" sz="1800" b="0" i="0" dirty="0">
                <a:solidFill>
                  <a:srgbClr val="FFFFFF"/>
                </a:solidFill>
                <a:effectLst/>
                <a:latin typeface="AvenirNext-Regular"/>
              </a:rPr>
              <a:t> you </a:t>
            </a:r>
            <a:r>
              <a:rPr lang="vi-VN" altLang="ja-JP" sz="1800" b="0" i="0" dirty="0" err="1">
                <a:solidFill>
                  <a:srgbClr val="FFFFFF"/>
                </a:solidFill>
                <a:effectLst/>
                <a:latin typeface="AvenirNext-Regular"/>
              </a:rPr>
              <a:t>through</a:t>
            </a:r>
            <a:r>
              <a:rPr lang="vi-VN" altLang="ja-JP" sz="1800" b="0" i="0" dirty="0">
                <a:solidFill>
                  <a:srgbClr val="FFFFFF"/>
                </a:solidFill>
                <a:effectLst/>
                <a:latin typeface="AvenirNext-Regular"/>
              </a:rPr>
              <a:t> this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If you </a:t>
            </a:r>
            <a:r>
              <a:rPr lang="vi-VN" altLang="ja-JP" sz="1800" b="0" i="0" dirty="0" err="1">
                <a:solidFill>
                  <a:srgbClr val="FFFFFF"/>
                </a:solidFill>
                <a:effectLst/>
                <a:latin typeface="AvenirNext-Regular"/>
              </a:rPr>
              <a:t>have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another</a:t>
            </a:r>
            <a:r>
              <a:rPr lang="vi-VN" altLang="ja-JP" sz="1800" b="0" i="0" dirty="0">
                <a:solidFill>
                  <a:srgbClr val="FFFFFF"/>
                </a:solidFill>
                <a:effectLst/>
                <a:latin typeface="AvenirNext-Regular"/>
              </a:rPr>
              <a:t> mail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 and you </a:t>
            </a:r>
            <a:r>
              <a:rPr lang="vi-VN" altLang="ja-JP" sz="1800" b="0" i="0" dirty="0" err="1">
                <a:solidFill>
                  <a:srgbClr val="FFFFFF"/>
                </a:solidFill>
                <a:effectLst/>
                <a:latin typeface="AvenirNext-Regular"/>
              </a:rPr>
              <a:t>want</a:t>
            </a:r>
            <a:r>
              <a:rPr lang="vi-VN" altLang="ja-JP" sz="1800" b="0" i="0" dirty="0">
                <a:solidFill>
                  <a:srgbClr val="FFFFFF"/>
                </a:solidFill>
                <a:effectLst/>
                <a:latin typeface="AvenirNext-Regular"/>
              </a:rPr>
              <a:t> to </a:t>
            </a:r>
            <a:r>
              <a:rPr lang="vi-VN" altLang="ja-JP" sz="1800" b="0" i="0" dirty="0" err="1">
                <a:solidFill>
                  <a:srgbClr val="FFFFFF"/>
                </a:solidFill>
                <a:effectLst/>
                <a:latin typeface="AvenirNext-Regular"/>
              </a:rPr>
              <a:t>mainly</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use</a:t>
            </a:r>
            <a:r>
              <a:rPr lang="vi-VN" altLang="ja-JP" sz="1800" b="0" i="0" dirty="0">
                <a:solidFill>
                  <a:srgbClr val="FFFFFF"/>
                </a:solidFill>
                <a:effectLst/>
                <a:latin typeface="AvenirNext-Regular"/>
              </a:rPr>
              <a:t> it, you can </a:t>
            </a:r>
            <a:r>
              <a:rPr lang="vi-VN" altLang="ja-JP" sz="1800" b="0" i="0" dirty="0" err="1">
                <a:solidFill>
                  <a:srgbClr val="FFFFFF"/>
                </a:solidFill>
                <a:effectLst/>
                <a:latin typeface="AvenirNext-Regular"/>
              </a:rPr>
              <a:t>use</a:t>
            </a:r>
            <a:r>
              <a:rPr lang="vi-VN" altLang="ja-JP" sz="1800" b="0" i="0" dirty="0">
                <a:solidFill>
                  <a:srgbClr val="FFFFFF"/>
                </a:solidFill>
                <a:effectLst/>
                <a:latin typeface="AvenirNext-Regular"/>
              </a:rPr>
              <a:t> Mail </a:t>
            </a:r>
            <a:r>
              <a:rPr lang="vi-VN" altLang="ja-JP" sz="1800" b="0" i="0" dirty="0" err="1">
                <a:solidFill>
                  <a:srgbClr val="FFFFFF"/>
                </a:solidFill>
                <a:effectLst/>
                <a:latin typeface="AvenirNext-Regular"/>
              </a:rPr>
              <a:t>forwarding</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system</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But</a:t>
            </a:r>
            <a:r>
              <a:rPr lang="vi-VN" altLang="ja-JP" sz="1800" b="0" i="0" dirty="0">
                <a:solidFill>
                  <a:srgbClr val="FFFFFF"/>
                </a:solidFill>
                <a:effectLst/>
                <a:latin typeface="AvenirNext-Regular"/>
              </a:rPr>
              <a:t> I </a:t>
            </a:r>
            <a:r>
              <a:rPr lang="vi-VN" altLang="ja-JP" sz="1800" b="0" i="0" dirty="0" err="1">
                <a:solidFill>
                  <a:srgbClr val="FFFFFF"/>
                </a:solidFill>
                <a:effectLst/>
                <a:latin typeface="AvenirNext-Regular"/>
              </a:rPr>
              <a:t>wanna</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pay</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attention</a:t>
            </a:r>
            <a:r>
              <a:rPr lang="vi-VN" altLang="ja-JP" sz="1800" b="0" i="0" dirty="0">
                <a:solidFill>
                  <a:srgbClr val="FFFFFF"/>
                </a:solidFill>
                <a:effectLst/>
                <a:latin typeface="AvenirNext-Regular"/>
              </a:rPr>
              <a:t> this </a:t>
            </a:r>
            <a:r>
              <a:rPr lang="vi-VN" altLang="ja-JP" sz="1800" b="0" i="0" dirty="0" err="1">
                <a:solidFill>
                  <a:srgbClr val="FFFFFF"/>
                </a:solidFill>
                <a:effectLst/>
                <a:latin typeface="AvenirNext-Regular"/>
              </a:rPr>
              <a:t>sentence</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Even</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before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activate</a:t>
            </a:r>
            <a:r>
              <a:rPr lang="vi-VN" altLang="ja-JP" sz="1800" b="0" i="0" dirty="0">
                <a:solidFill>
                  <a:srgbClr val="FFFFFF"/>
                </a:solidFill>
                <a:effectLst/>
                <a:latin typeface="AvenirNext-Regular"/>
              </a:rPr>
              <a:t> your SSO-KID, </a:t>
            </a:r>
            <a:r>
              <a:rPr lang="vi-VN" altLang="ja-JP" sz="1800" b="0" i="0" dirty="0" err="1">
                <a:solidFill>
                  <a:srgbClr val="FFFFFF"/>
                </a:solidFill>
                <a:effectLst/>
                <a:latin typeface="AvenirNext-Regular"/>
              </a:rPr>
              <a:t>Message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box</a:t>
            </a:r>
            <a:r>
              <a:rPr lang="vi-VN" altLang="ja-JP" sz="1800" b="0" i="0" dirty="0">
                <a:solidFill>
                  <a:srgbClr val="FFFFFF"/>
                </a:solidFill>
                <a:effectLst/>
                <a:latin typeface="AvenirNext-Regular"/>
              </a:rPr>
              <a:t> is </a:t>
            </a:r>
            <a:r>
              <a:rPr lang="vi-VN" altLang="ja-JP" sz="1800" b="0" i="0" dirty="0" err="1">
                <a:solidFill>
                  <a:srgbClr val="FFFFFF"/>
                </a:solidFill>
                <a:effectLst/>
                <a:latin typeface="AvenirNext-Regular"/>
              </a:rPr>
              <a:t>exist</a:t>
            </a:r>
            <a:r>
              <a:rPr lang="vi-VN" altLang="ja-JP" sz="1800" b="0" i="0" dirty="0">
                <a:solidFill>
                  <a:srgbClr val="FFFFFF"/>
                </a:solidFill>
                <a:effectLst/>
                <a:latin typeface="AvenirNext-Regular"/>
              </a:rPr>
              <a:t> and </a:t>
            </a:r>
            <a:r>
              <a:rPr lang="vi-VN" altLang="ja-JP" sz="1800" b="0" i="0" dirty="0" err="1">
                <a:solidFill>
                  <a:srgbClr val="FFFFFF"/>
                </a:solidFill>
                <a:effectLst/>
                <a:latin typeface="AvenirNext-Regular"/>
              </a:rPr>
              <a:t>able</a:t>
            </a:r>
            <a:r>
              <a:rPr lang="vi-VN" altLang="ja-JP" sz="1800" b="0" i="0" dirty="0">
                <a:solidFill>
                  <a:srgbClr val="FFFFFF"/>
                </a:solidFill>
                <a:effectLst/>
                <a:latin typeface="AvenirNext-Regular"/>
              </a:rPr>
              <a:t> to </a:t>
            </a:r>
            <a:r>
              <a:rPr lang="vi-VN" altLang="ja-JP" sz="1800" b="0" i="0" dirty="0" err="1">
                <a:solidFill>
                  <a:srgbClr val="FFFFFF"/>
                </a:solidFill>
                <a:effectLst/>
                <a:latin typeface="AvenirNext-Regular"/>
              </a:rPr>
              <a:t>reach</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Message</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After</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setting</a:t>
            </a:r>
            <a:r>
              <a:rPr lang="vi-VN" altLang="ja-JP" sz="1800" b="0" i="0" dirty="0">
                <a:solidFill>
                  <a:srgbClr val="FFFFFF"/>
                </a:solidFill>
                <a:effectLst/>
                <a:latin typeface="AvenirNext-Regular"/>
              </a:rPr>
              <a:t> up your mail, please </a:t>
            </a:r>
            <a:r>
              <a:rPr lang="vi-VN" altLang="ja-JP" sz="1800" b="0" i="0" dirty="0" err="1">
                <a:solidFill>
                  <a:srgbClr val="FFFFFF"/>
                </a:solidFill>
                <a:effectLst/>
                <a:latin typeface="AvenirNext-Regular"/>
              </a:rPr>
              <a:t>check</a:t>
            </a:r>
            <a:r>
              <a:rPr lang="vi-VN" altLang="ja-JP" sz="1800" b="0" i="0" dirty="0">
                <a:solidFill>
                  <a:srgbClr val="FFFFFF"/>
                </a:solidFill>
                <a:effectLst/>
                <a:latin typeface="AvenirNext-Regular"/>
              </a:rPr>
              <a:t> your </a:t>
            </a:r>
            <a:r>
              <a:rPr lang="vi-VN" altLang="ja-JP" sz="1800" b="0" i="0" dirty="0" err="1">
                <a:solidFill>
                  <a:srgbClr val="FFFFFF"/>
                </a:solidFill>
                <a:effectLst/>
                <a:latin typeface="AvenirNext-Regular"/>
              </a:rPr>
              <a:t>mailbox</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soon</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possible</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Next</a:t>
            </a:r>
            <a:r>
              <a:rPr lang="vi-VN" altLang="ja-JP" sz="1800" b="0" i="0" dirty="0">
                <a:solidFill>
                  <a:srgbClr val="FFFFFF"/>
                </a:solidFill>
                <a:effectLst/>
                <a:latin typeface="AvenirNext-Regular"/>
              </a:rPr>
              <a:t> I </a:t>
            </a:r>
            <a:r>
              <a:rPr lang="vi-VN" altLang="ja-JP" sz="1800" b="0" i="0" dirty="0" err="1">
                <a:solidFill>
                  <a:srgbClr val="FFFFFF"/>
                </a:solidFill>
                <a:effectLst/>
                <a:latin typeface="AvenirNext-Regular"/>
              </a:rPr>
              <a:t>tell</a:t>
            </a:r>
            <a:r>
              <a:rPr lang="vi-VN" altLang="ja-JP" sz="1800" b="0" i="0" dirty="0">
                <a:solidFill>
                  <a:srgbClr val="FFFFFF"/>
                </a:solidFill>
                <a:effectLst/>
                <a:latin typeface="AvenirNext-Regular"/>
              </a:rPr>
              <a:t> you Mail </a:t>
            </a:r>
            <a:r>
              <a:rPr lang="vi-VN" altLang="ja-JP" sz="1800" b="0" i="0" dirty="0" err="1">
                <a:solidFill>
                  <a:srgbClr val="FFFFFF"/>
                </a:solidFill>
                <a:effectLst/>
                <a:latin typeface="AvenirNext-Regular"/>
              </a:rPr>
              <a:t>forwarding</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system</a:t>
            </a:r>
            <a:r>
              <a:rPr lang="vi-VN" altLang="ja-JP" sz="1800" b="0" i="0" dirty="0">
                <a:solidFill>
                  <a:srgbClr val="FFFFFF"/>
                </a:solidFill>
                <a:effectLst/>
                <a:latin typeface="AvenirNext-Regular"/>
              </a:rPr>
              <a:t> in more </a:t>
            </a:r>
            <a:r>
              <a:rPr lang="vi-VN" altLang="ja-JP" sz="1800" b="0" i="0" dirty="0" err="1">
                <a:solidFill>
                  <a:srgbClr val="FFFFFF"/>
                </a:solidFill>
                <a:effectLst/>
                <a:latin typeface="AvenirNext-Regular"/>
              </a:rPr>
              <a:t>detail</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19</a:t>
            </a:fld>
            <a:endParaRPr kumimoji="1" lang="ja-JP" altLang="en-US"/>
          </a:p>
        </p:txBody>
      </p:sp>
    </p:spTree>
    <p:extLst>
      <p:ext uri="{BB962C8B-B14F-4D97-AF65-F5344CB8AC3E}">
        <p14:creationId xmlns:p14="http://schemas.microsoft.com/office/powerpoint/2010/main" val="303381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t>When you use forwarding system, </a:t>
            </a:r>
            <a:r>
              <a:rPr lang="vi-VN" altLang="ja-JP" sz="1800" b="0" i="0" dirty="0" err="1">
                <a:solidFill>
                  <a:srgbClr val="FFFFFF"/>
                </a:solidFill>
                <a:effectLst/>
                <a:latin typeface="AvenirNext-Regular"/>
              </a:rPr>
              <a:t>When</a:t>
            </a:r>
            <a:r>
              <a:rPr lang="vi-VN" altLang="ja-JP" sz="1800" b="0" i="0" dirty="0">
                <a:solidFill>
                  <a:srgbClr val="FFFFFF"/>
                </a:solidFill>
                <a:effectLst/>
                <a:latin typeface="AvenirNext-Regular"/>
              </a:rPr>
              <a:t> you </a:t>
            </a:r>
            <a:r>
              <a:rPr lang="vi-VN" altLang="ja-JP" sz="1800" b="0" i="0" dirty="0" err="1">
                <a:solidFill>
                  <a:srgbClr val="FFFFFF"/>
                </a:solidFill>
                <a:effectLst/>
                <a:latin typeface="AvenirNext-Regular"/>
              </a:rPr>
              <a:t>use</a:t>
            </a:r>
            <a:r>
              <a:rPr lang="vi-VN" altLang="ja-JP" sz="1800" b="0" i="0" dirty="0">
                <a:solidFill>
                  <a:srgbClr val="FFFFFF"/>
                </a:solidFill>
                <a:effectLst/>
                <a:latin typeface="AvenirNext-Regular"/>
              </a:rPr>
              <a:t> "Mail </a:t>
            </a:r>
            <a:r>
              <a:rPr lang="vi-VN" altLang="ja-JP" sz="1800" b="0" i="0" dirty="0" err="1">
                <a:solidFill>
                  <a:srgbClr val="FFFFFF"/>
                </a:solidFill>
                <a:effectLst/>
                <a:latin typeface="AvenirNext-Regular"/>
              </a:rPr>
              <a:t>Forwarding</a:t>
            </a:r>
            <a:r>
              <a:rPr lang="vi-VN" altLang="ja-JP" sz="1800" b="0" i="0" dirty="0">
                <a:solidFill>
                  <a:srgbClr val="FFFFFF"/>
                </a:solidFill>
                <a:effectLst/>
                <a:latin typeface="AvenirNext-Regular"/>
              </a:rPr>
              <a:t> System, you </a:t>
            </a:r>
            <a:r>
              <a:rPr lang="vi-VN" altLang="ja-JP" sz="1800" b="0" i="0" dirty="0" err="1">
                <a:solidFill>
                  <a:srgbClr val="FFFFFF"/>
                </a:solidFill>
                <a:effectLst/>
                <a:latin typeface="AvenirNext-Regular"/>
              </a:rPr>
              <a:t>will</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regist</a:t>
            </a:r>
            <a:r>
              <a:rPr lang="vi-VN" altLang="ja-JP" sz="1800" b="0" i="0" dirty="0">
                <a:solidFill>
                  <a:srgbClr val="FFFFFF"/>
                </a:solidFill>
                <a:effectLst/>
                <a:latin typeface="AvenirNext-Regular"/>
              </a:rPr>
              <a:t> your private e-mail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 </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But</a:t>
            </a:r>
            <a:r>
              <a:rPr lang="vi-VN" altLang="ja-JP" sz="1800" b="0" i="0" dirty="0">
                <a:solidFill>
                  <a:srgbClr val="FFFFFF"/>
                </a:solidFill>
                <a:effectLst/>
                <a:latin typeface="AvenirNext-Regular"/>
              </a:rPr>
              <a:t> please do not </a:t>
            </a:r>
            <a:r>
              <a:rPr lang="vi-VN" altLang="ja-JP" sz="1800" b="0" i="0" dirty="0" err="1">
                <a:solidFill>
                  <a:srgbClr val="FFFFFF"/>
                </a:solidFill>
                <a:effectLst/>
                <a:latin typeface="AvenirNext-Regular"/>
              </a:rPr>
              <a:t>registry</a:t>
            </a:r>
            <a:r>
              <a:rPr lang="vi-VN" altLang="ja-JP" sz="1800" b="0" i="0" dirty="0">
                <a:solidFill>
                  <a:srgbClr val="FFFFFF"/>
                </a:solidFill>
                <a:effectLst/>
                <a:latin typeface="AvenirNext-Regular"/>
              </a:rPr>
              <a:t> e-mail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providing</a:t>
            </a:r>
            <a:r>
              <a:rPr lang="vi-VN" altLang="ja-JP" sz="1800" b="0" i="0" dirty="0">
                <a:solidFill>
                  <a:srgbClr val="FFFFFF"/>
                </a:solidFill>
                <a:effectLst/>
                <a:latin typeface="AvenirNext-Regular"/>
              </a:rPr>
              <a:t> by mobile phone company.</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If e-mails with </a:t>
            </a:r>
            <a:r>
              <a:rPr lang="vi-VN" altLang="ja-JP" sz="1800" b="0" i="0" dirty="0" err="1">
                <a:solidFill>
                  <a:srgbClr val="FFFFFF"/>
                </a:solidFill>
                <a:effectLst/>
                <a:latin typeface="AvenirNext-Regular"/>
              </a:rPr>
              <a:t>large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storage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send</a:t>
            </a:r>
            <a:r>
              <a:rPr lang="vi-VN" altLang="ja-JP" sz="1800" b="0" i="0" dirty="0">
                <a:solidFill>
                  <a:srgbClr val="FFFFFF"/>
                </a:solidFill>
                <a:effectLst/>
                <a:latin typeface="AvenirNext-Regular"/>
              </a:rPr>
              <a:t> to your mail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 with the </a:t>
            </a:r>
            <a:r>
              <a:rPr lang="vi-VN" altLang="ja-JP" sz="1800" b="0" i="0" dirty="0" err="1">
                <a:solidFill>
                  <a:srgbClr val="FFFFFF"/>
                </a:solidFill>
                <a:effectLst/>
                <a:latin typeface="AvenirNext-Regular"/>
              </a:rPr>
              <a:t>domain</a:t>
            </a:r>
            <a:r>
              <a:rPr lang="vi-VN" altLang="ja-JP" sz="1800" b="0" i="0" dirty="0">
                <a:solidFill>
                  <a:srgbClr val="FFFFFF"/>
                </a:solidFill>
                <a:effectLst/>
                <a:latin typeface="AvenirNext-Regular"/>
              </a:rPr>
              <a:t> of mobile phone </a:t>
            </a:r>
            <a:r>
              <a:rPr lang="vi-VN" altLang="ja-JP" sz="1800" b="0" i="0" dirty="0" err="1">
                <a:solidFill>
                  <a:srgbClr val="FFFFFF"/>
                </a:solidFill>
                <a:effectLst/>
                <a:latin typeface="AvenirNext-Regular"/>
              </a:rPr>
              <a:t>provider</a:t>
            </a:r>
            <a:r>
              <a:rPr lang="vi-VN" altLang="ja-JP" sz="1800" b="0" i="0" dirty="0">
                <a:solidFill>
                  <a:srgbClr val="FFFFFF"/>
                </a:solidFill>
                <a:effectLst/>
                <a:latin typeface="AvenirNext-Regular"/>
              </a:rPr>
              <a:t>, it </a:t>
            </a:r>
            <a:r>
              <a:rPr lang="vi-VN" altLang="ja-JP" sz="1800" b="0" i="0" dirty="0" err="1">
                <a:solidFill>
                  <a:srgbClr val="FFFFFF"/>
                </a:solidFill>
                <a:effectLst/>
                <a:latin typeface="AvenirNext-Regular"/>
              </a:rPr>
              <a:t>would</a:t>
            </a:r>
            <a:r>
              <a:rPr lang="vi-VN" altLang="ja-JP" sz="1800" b="0" i="0" dirty="0">
                <a:solidFill>
                  <a:srgbClr val="FFFFFF"/>
                </a:solidFill>
                <a:effectLst/>
                <a:latin typeface="AvenirNext-Regular"/>
              </a:rPr>
              <a:t> not be </a:t>
            </a:r>
            <a:r>
              <a:rPr lang="vi-VN" altLang="ja-JP" sz="1800" b="0" i="0" dirty="0" err="1">
                <a:solidFill>
                  <a:srgbClr val="FFFFFF"/>
                </a:solidFill>
                <a:effectLst/>
                <a:latin typeface="AvenirNext-Regular"/>
              </a:rPr>
              <a:t>get</a:t>
            </a:r>
            <a:r>
              <a:rPr lang="vi-VN" altLang="ja-JP" sz="1800" b="0" i="0" dirty="0">
                <a:solidFill>
                  <a:srgbClr val="FFFFFF"/>
                </a:solidFill>
                <a:effectLst/>
                <a:latin typeface="AvenirNext-Regular"/>
              </a:rPr>
              <a:t> this mail.</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Please</a:t>
            </a:r>
            <a:r>
              <a:rPr lang="vi-VN" altLang="ja-JP" sz="1800" b="0" i="0" dirty="0">
                <a:solidFill>
                  <a:srgbClr val="FFFFFF"/>
                </a:solidFill>
                <a:effectLst/>
                <a:latin typeface="AvenirNext-Regular"/>
              </a:rPr>
              <a:t> forward to e-mail </a:t>
            </a:r>
            <a:r>
              <a:rPr lang="vi-VN" altLang="ja-JP" sz="1800" b="0" i="0" dirty="0" err="1">
                <a:solidFill>
                  <a:srgbClr val="FFFFFF"/>
                </a:solidFill>
                <a:effectLst/>
                <a:latin typeface="AvenirNext-Regular"/>
              </a:rPr>
              <a:t>without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providing</a:t>
            </a:r>
            <a:r>
              <a:rPr lang="vi-VN" altLang="ja-JP" sz="1800" b="0" i="0" dirty="0">
                <a:solidFill>
                  <a:srgbClr val="FFFFFF"/>
                </a:solidFill>
                <a:effectLst/>
                <a:latin typeface="AvenirNext-Regular"/>
              </a:rPr>
              <a:t> by phone company.</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In your main mail </a:t>
            </a:r>
            <a:r>
              <a:rPr lang="vi-VN" altLang="ja-JP" sz="1800" b="0" i="0" dirty="0" err="1">
                <a:solidFill>
                  <a:srgbClr val="FFFFFF"/>
                </a:solidFill>
                <a:effectLst/>
                <a:latin typeface="AvenirNext-Regular"/>
              </a:rPr>
              <a:t>forwarded</a:t>
            </a:r>
            <a:r>
              <a:rPr lang="vi-VN" altLang="ja-JP" sz="1800" b="0" i="0" dirty="0">
                <a:solidFill>
                  <a:srgbClr val="FFFFFF"/>
                </a:solidFill>
                <a:effectLst/>
                <a:latin typeface="AvenirNext-Regular"/>
              </a:rPr>
              <a:t> from Kyushu University Mail, </a:t>
            </a:r>
            <a:r>
              <a:rPr lang="vi-VN" altLang="ja-JP" sz="1800" b="0" i="0" dirty="0" err="1">
                <a:solidFill>
                  <a:srgbClr val="FFFFFF"/>
                </a:solidFill>
                <a:effectLst/>
                <a:latin typeface="AvenirNext-Regular"/>
              </a:rPr>
              <a:t>Please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add</a:t>
            </a:r>
            <a:r>
              <a:rPr lang="vi-VN" altLang="ja-JP" sz="1800" b="0" i="0" dirty="0">
                <a:solidFill>
                  <a:srgbClr val="FFFFFF"/>
                </a:solidFill>
                <a:effectLst/>
                <a:latin typeface="AvenirNext-Regular"/>
              </a:rPr>
              <a:t> the </a:t>
            </a:r>
            <a:r>
              <a:rPr lang="vi-VN" altLang="ja-JP" sz="1800" b="0" i="0" dirty="0" err="1">
                <a:solidFill>
                  <a:srgbClr val="FFFFFF"/>
                </a:solidFill>
                <a:effectLst/>
                <a:latin typeface="AvenirNext-Regular"/>
              </a:rPr>
              <a:t>domain</a:t>
            </a:r>
            <a:r>
              <a:rPr lang="vi-VN" altLang="ja-JP" sz="1800" b="0" i="0" dirty="0">
                <a:solidFill>
                  <a:srgbClr val="FFFFFF"/>
                </a:solidFill>
                <a:effectLst/>
                <a:latin typeface="AvenirNext-Regular"/>
              </a:rPr>
              <a:t> "@s.kyushu-u.ac.jp" to the white </a:t>
            </a:r>
            <a:r>
              <a:rPr lang="vi-VN" altLang="ja-JP" sz="1800" b="0" i="0" dirty="0" err="1">
                <a:solidFill>
                  <a:srgbClr val="FFFFFF"/>
                </a:solidFill>
                <a:effectLst/>
                <a:latin typeface="AvenirNext-Regular"/>
              </a:rPr>
              <a:t>list</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After</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setup</a:t>
            </a:r>
            <a:r>
              <a:rPr lang="vi-VN" altLang="ja-JP" sz="1800" b="0" i="0" dirty="0">
                <a:solidFill>
                  <a:srgbClr val="FFFFFF"/>
                </a:solidFill>
                <a:effectLst/>
                <a:latin typeface="AvenirNext-Regular"/>
              </a:rPr>
              <a:t> Mail </a:t>
            </a:r>
            <a:r>
              <a:rPr lang="vi-VN" altLang="ja-JP" sz="1800" b="0" i="0" dirty="0" err="1">
                <a:solidFill>
                  <a:srgbClr val="FFFFFF"/>
                </a:solidFill>
                <a:effectLst/>
                <a:latin typeface="AvenirNext-Regular"/>
              </a:rPr>
              <a:t>Forwarding</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system</a:t>
            </a:r>
            <a:r>
              <a:rPr lang="vi-VN" altLang="ja-JP" sz="1800" b="0" i="0" dirty="0">
                <a:solidFill>
                  <a:srgbClr val="FFFFFF"/>
                </a:solidFill>
                <a:effectLst/>
                <a:latin typeface="AvenirNext-Regular"/>
              </a:rPr>
              <a:t>, you MUST </a:t>
            </a:r>
            <a:r>
              <a:rPr lang="vi-VN" altLang="ja-JP" sz="1800" b="0" i="0" dirty="0" err="1">
                <a:solidFill>
                  <a:srgbClr val="FFFFFF"/>
                </a:solidFill>
                <a:effectLst/>
                <a:latin typeface="AvenirNext-Regular"/>
              </a:rPr>
              <a:t>check</a:t>
            </a:r>
            <a:r>
              <a:rPr lang="vi-VN" altLang="ja-JP" sz="1800" b="0" i="0" dirty="0">
                <a:solidFill>
                  <a:srgbClr val="FFFFFF"/>
                </a:solidFill>
                <a:effectLst/>
                <a:latin typeface="AvenirNext-Regular"/>
              </a:rPr>
              <a:t> E-mail </a:t>
            </a:r>
            <a:r>
              <a:rPr lang="vi-VN" altLang="ja-JP" sz="1800" b="0" i="0" dirty="0" err="1">
                <a:solidFill>
                  <a:srgbClr val="FFFFFF"/>
                </a:solidFill>
                <a:effectLst/>
                <a:latin typeface="AvenirNext-Regular"/>
              </a:rPr>
              <a:t>reachability</a:t>
            </a:r>
            <a:r>
              <a:rPr lang="vi-VN" altLang="ja-JP" sz="1800" b="0" i="0" dirty="0">
                <a:solidFill>
                  <a:srgbClr val="FFFFFF"/>
                </a:solidFill>
                <a:effectLst/>
                <a:latin typeface="AvenirNext-Regular"/>
              </a:rPr>
              <a:t> by </a:t>
            </a:r>
            <a:r>
              <a:rPr lang="vi-VN" altLang="ja-JP" sz="1800" b="0" i="0" dirty="0" err="1">
                <a:solidFill>
                  <a:srgbClr val="FFFFFF"/>
                </a:solidFill>
                <a:effectLst/>
                <a:latin typeface="AvenirNext-Regular"/>
              </a:rPr>
              <a:t>sending</a:t>
            </a:r>
            <a:r>
              <a:rPr lang="vi-VN" altLang="ja-JP" sz="1800" b="0" i="0" dirty="0">
                <a:solidFill>
                  <a:srgbClr val="FFFFFF"/>
                </a:solidFill>
                <a:effectLst/>
                <a:latin typeface="AvenirNext-Regular"/>
              </a:rPr>
              <a:t> an E-mail to your default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r>
              <a:rPr lang="vi-VN" altLang="ja-JP" sz="1800" b="0" i="0" dirty="0">
                <a:solidFill>
                  <a:srgbClr val="FFFFFF"/>
                </a:solidFill>
                <a:effectLst/>
                <a:latin typeface="AvenirNext-Regular"/>
              </a:rPr>
              <a:t>Messages </a:t>
            </a:r>
            <a:r>
              <a:rPr lang="vi-VN" altLang="ja-JP" sz="1800" b="0" i="0" dirty="0" err="1">
                <a:solidFill>
                  <a:srgbClr val="FFFFFF"/>
                </a:solidFill>
                <a:effectLst/>
                <a:latin typeface="AvenirNext-Regular"/>
              </a:rPr>
              <a:t>reached</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before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setting</a:t>
            </a:r>
            <a:r>
              <a:rPr lang="vi-VN" altLang="ja-JP" sz="1800" b="0" i="0" dirty="0">
                <a:solidFill>
                  <a:srgbClr val="FFFFFF"/>
                </a:solidFill>
                <a:effectLst/>
                <a:latin typeface="AvenirNext-Regular"/>
              </a:rPr>
              <a:t> up are not </a:t>
            </a:r>
            <a:r>
              <a:rPr lang="vi-VN" altLang="ja-JP" sz="1800" b="0" i="0" dirty="0" err="1">
                <a:solidFill>
                  <a:srgbClr val="FFFFFF"/>
                </a:solidFill>
                <a:effectLst/>
                <a:latin typeface="AvenirNext-Regular"/>
              </a:rPr>
              <a:t>forwarded</a:t>
            </a:r>
            <a:r>
              <a:rPr lang="vi-VN" altLang="ja-JP" sz="1800" b="0" i="0" dirty="0">
                <a:solidFill>
                  <a:srgbClr val="FFFFFF"/>
                </a:solidFill>
                <a:effectLst/>
                <a:latin typeface="AvenirNext-Regular"/>
              </a:rPr>
              <a:t> to the </a:t>
            </a:r>
            <a:r>
              <a:rPr lang="vi-VN" altLang="ja-JP" sz="1800" b="0" i="0" dirty="0" err="1">
                <a:solidFill>
                  <a:srgbClr val="FFFFFF"/>
                </a:solidFill>
                <a:effectLst/>
                <a:latin typeface="AvenirNext-Regular"/>
              </a:rPr>
              <a:t>set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 If it is </a:t>
            </a:r>
            <a:r>
              <a:rPr lang="vi-VN" altLang="ja-JP" sz="1800" b="0" i="0" dirty="0" err="1">
                <a:solidFill>
                  <a:srgbClr val="FFFFFF"/>
                </a:solidFill>
                <a:effectLst/>
                <a:latin typeface="AvenirNext-Regular"/>
              </a:rPr>
              <a:t>necessary</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youwill</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need</a:t>
            </a:r>
            <a:r>
              <a:rPr lang="vi-VN" altLang="ja-JP" sz="1800" b="0" i="0" dirty="0">
                <a:solidFill>
                  <a:srgbClr val="FFFFFF"/>
                </a:solidFill>
                <a:effectLst/>
                <a:latin typeface="AvenirNext-Regular"/>
              </a:rPr>
              <a:t> to </a:t>
            </a:r>
            <a:r>
              <a:rPr lang="vi-VN" altLang="ja-JP" sz="1800" b="0" i="0" dirty="0" err="1">
                <a:solidFill>
                  <a:srgbClr val="FFFFFF"/>
                </a:solidFill>
                <a:effectLst/>
                <a:latin typeface="AvenirNext-Regular"/>
              </a:rPr>
              <a:t>move</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essential</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messages</a:t>
            </a:r>
            <a:r>
              <a:rPr lang="vi-VN" altLang="ja-JP" sz="1800" b="0" i="0" dirty="0">
                <a:solidFill>
                  <a:srgbClr val="FFFFFF"/>
                </a:solidFill>
                <a:effectLst/>
                <a:latin typeface="AvenirNext-Regular"/>
              </a:rPr>
              <a:t> to your </a:t>
            </a:r>
            <a:r>
              <a:rPr lang="vi-VN" altLang="ja-JP" sz="1800" b="0" i="0" dirty="0" err="1">
                <a:solidFill>
                  <a:srgbClr val="FFFFFF"/>
                </a:solidFill>
                <a:effectLst/>
                <a:latin typeface="AvenirNext-Regular"/>
              </a:rPr>
              <a:t>set</a:t>
            </a:r>
            <a:r>
              <a:rPr lang="vi-VN" altLang="ja-JP" sz="1800" b="0" i="0" dirty="0">
                <a:solidFill>
                  <a:srgbClr val="FFFFFF"/>
                </a:solidFill>
                <a:effectLst/>
                <a:latin typeface="AvenirNext-Regular"/>
              </a:rPr>
              <a:t> </a:t>
            </a:r>
            <a:r>
              <a:rPr lang="vi-VN" altLang="ja-JP" sz="1800" b="0" i="0" dirty="0" err="1">
                <a:solidFill>
                  <a:srgbClr val="FFFFFF"/>
                </a:solidFill>
                <a:effectLst/>
                <a:latin typeface="AvenirNext-Regular"/>
              </a:rPr>
              <a:t>address</a:t>
            </a:r>
            <a:r>
              <a:rPr lang="vi-VN" altLang="ja-JP" sz="1800" b="0" i="0" dirty="0">
                <a:solidFill>
                  <a:srgbClr val="FFFFFF"/>
                </a:solidFill>
                <a:effectLst/>
                <a:latin typeface="AvenirNext-Regular"/>
              </a:rPr>
              <a:t> by </a:t>
            </a:r>
            <a:r>
              <a:rPr lang="vi-VN" altLang="ja-JP" sz="1800" b="0" i="0" dirty="0" err="1">
                <a:solidFill>
                  <a:srgbClr val="FFFFFF"/>
                </a:solidFill>
                <a:effectLst/>
                <a:latin typeface="AvenirNext-Regular"/>
              </a:rPr>
              <a:t>yourself</a:t>
            </a:r>
            <a:r>
              <a:rPr lang="vi-VN" altLang="ja-JP" sz="1800" b="0" i="0" dirty="0">
                <a:solidFill>
                  <a:srgbClr val="FFFFFF"/>
                </a:solidFill>
                <a:effectLst/>
                <a:latin typeface="AvenirNext-Regular"/>
              </a:rPr>
              <a:t>. </a:t>
            </a:r>
            <a:endParaRPr lang="vi-VN" altLang="ja-JP" dirty="0">
              <a:solidFill>
                <a:srgbClr val="FFFFFF"/>
              </a:solidFill>
              <a:effectLst/>
              <a:latin typeface="Avenir Next" panose="020B0503020202020204" pitchFamily="34" charset="0"/>
            </a:endParaRPr>
          </a:p>
          <a:p>
            <a:r>
              <a:rPr lang="vi-VN" altLang="ja-JP" sz="1800" b="0" i="0" dirty="0" err="1">
                <a:solidFill>
                  <a:srgbClr val="FFFFFF"/>
                </a:solidFill>
                <a:effectLst/>
                <a:latin typeface="AvenirNext-Regular"/>
              </a:rPr>
              <a:t>Please</a:t>
            </a:r>
            <a:r>
              <a:rPr lang="vi-VN" altLang="ja-JP" sz="1800" b="0" i="0" dirty="0">
                <a:solidFill>
                  <a:srgbClr val="FFFFFF"/>
                </a:solidFill>
                <a:effectLst/>
                <a:latin typeface="AvenirNext-Regular"/>
              </a:rPr>
              <a:t> be </a:t>
            </a:r>
            <a:r>
              <a:rPr lang="vi-VN" altLang="ja-JP" sz="1800" b="0" i="0" dirty="0" err="1">
                <a:solidFill>
                  <a:srgbClr val="FFFFFF"/>
                </a:solidFill>
                <a:effectLst/>
                <a:latin typeface="AvenirNext-Regular"/>
              </a:rPr>
              <a:t>careful</a:t>
            </a:r>
            <a:r>
              <a:rPr lang="vi-VN" altLang="ja-JP" sz="1800" b="0" i="0" dirty="0">
                <a:solidFill>
                  <a:srgbClr val="FFFFFF"/>
                </a:solidFill>
                <a:effectLst/>
                <a:latin typeface="AvenirNext-Regular"/>
              </a:rPr>
              <a:t>.</a:t>
            </a:r>
            <a:endParaRPr lang="vi-VN" altLang="ja-JP" dirty="0">
              <a:solidFill>
                <a:srgbClr val="FFFFFF"/>
              </a:solidFill>
              <a:effectLst/>
              <a:latin typeface="Avenir Next" panose="020B0503020202020204" pitchFamily="34" charset="0"/>
            </a:endParaRPr>
          </a:p>
          <a:p>
            <a:endParaRPr kumimoji="1" lang="en-US" altLang="ja-JP" sz="1200" dirty="0"/>
          </a:p>
          <a:p>
            <a:r>
              <a:rPr kumimoji="1" lang="en-US" altLang="ja-JP" sz="1200" dirty="0"/>
              <a:t>Because, in rare cases, mail from Kyushu University is judged as spam mail in some cases.</a:t>
            </a:r>
            <a:endParaRPr kumimoji="1" lang="ja-JP" altLang="en-US" dirty="0"/>
          </a:p>
        </p:txBody>
      </p:sp>
      <p:sp>
        <p:nvSpPr>
          <p:cNvPr id="4" name="スライド番号プレースホルダー 3"/>
          <p:cNvSpPr>
            <a:spLocks noGrp="1"/>
          </p:cNvSpPr>
          <p:nvPr>
            <p:ph type="sldNum" sz="quarter" idx="5"/>
          </p:nvPr>
        </p:nvSpPr>
        <p:spPr/>
        <p:txBody>
          <a:bodyPr/>
          <a:lstStyle/>
          <a:p>
            <a:fld id="{306DD81C-5108-484C-85B5-3B78A2ABCA7C}" type="slidenum">
              <a:rPr kumimoji="1" lang="ja-JP" altLang="en-US" smtClean="0"/>
              <a:t>20</a:t>
            </a:fld>
            <a:endParaRPr kumimoji="1" lang="ja-JP" altLang="en-US"/>
          </a:p>
        </p:txBody>
      </p:sp>
    </p:spTree>
    <p:extLst>
      <p:ext uri="{BB962C8B-B14F-4D97-AF65-F5344CB8AC3E}">
        <p14:creationId xmlns:p14="http://schemas.microsoft.com/office/powerpoint/2010/main" val="218788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efault - タイトル スライド">
    <p:spTree>
      <p:nvGrpSpPr>
        <p:cNvPr id="1" name=""/>
        <p:cNvGrpSpPr/>
        <p:nvPr/>
      </p:nvGrpSpPr>
      <p:grpSpPr>
        <a:xfrm>
          <a:off x="0" y="0"/>
          <a:ext cx="0" cy="0"/>
          <a:chOff x="0" y="0"/>
          <a:chExt cx="0" cy="0"/>
        </a:xfrm>
      </p:grpSpPr>
      <p:sp>
        <p:nvSpPr>
          <p:cNvPr id="14" name="Shape 14"/>
          <p:cNvSpPr/>
          <p:nvPr/>
        </p:nvSpPr>
        <p:spPr>
          <a:xfrm>
            <a:off x="1286933" y="5188373"/>
            <a:ext cx="10426701" cy="1820673"/>
          </a:xfrm>
          <a:prstGeom prst="rect">
            <a:avLst/>
          </a:prstGeom>
          <a:ln w="6350" cap="rnd">
            <a:solidFill>
              <a:srgbClr val="44A2B6"/>
            </a:solidFill>
          </a:ln>
        </p:spPr>
        <p:txBody>
          <a:bodyPr lIns="38100" tIns="38100" rIns="38100" bIns="38100" anchor="ctr"/>
          <a:lstStyle/>
          <a:p>
            <a:pPr algn="ctr">
              <a:buClr>
                <a:srgbClr val="FFFFFF"/>
              </a:buClr>
              <a:defRPr>
                <a:solidFill>
                  <a:srgbClr val="FFFFFF"/>
                </a:solidFill>
                <a:uFill>
                  <a:solidFill>
                    <a:srgbClr val="FFFFFF"/>
                  </a:solidFill>
                </a:uFill>
              </a:defRPr>
            </a:pPr>
            <a:endParaRPr/>
          </a:p>
        </p:txBody>
      </p:sp>
      <p:sp>
        <p:nvSpPr>
          <p:cNvPr id="15" name="Shape 15"/>
          <p:cNvSpPr/>
          <p:nvPr/>
        </p:nvSpPr>
        <p:spPr>
          <a:xfrm>
            <a:off x="1295400" y="7179733"/>
            <a:ext cx="10426700" cy="977901"/>
          </a:xfrm>
          <a:prstGeom prst="rect">
            <a:avLst/>
          </a:prstGeom>
          <a:ln w="6350" cap="rnd">
            <a:solidFill>
              <a:srgbClr val="FFC301"/>
            </a:solidFill>
          </a:ln>
        </p:spPr>
        <p:txBody>
          <a:bodyPr lIns="38100" tIns="38100" rIns="38100" bIns="38100" anchor="ctr"/>
          <a:lstStyle/>
          <a:p>
            <a:pPr algn="ctr">
              <a:buClr>
                <a:srgbClr val="FFFFFF"/>
              </a:buClr>
              <a:defRPr>
                <a:solidFill>
                  <a:srgbClr val="FFFFFF"/>
                </a:solidFill>
                <a:uFill>
                  <a:solidFill>
                    <a:srgbClr val="FFFFFF"/>
                  </a:solidFill>
                </a:uFill>
              </a:defRPr>
            </a:pPr>
            <a:endParaRPr/>
          </a:p>
        </p:txBody>
      </p:sp>
      <p:sp>
        <p:nvSpPr>
          <p:cNvPr id="16" name="Shape 16"/>
          <p:cNvSpPr/>
          <p:nvPr/>
        </p:nvSpPr>
        <p:spPr>
          <a:xfrm>
            <a:off x="1286933" y="5188373"/>
            <a:ext cx="342901" cy="1820673"/>
          </a:xfrm>
          <a:prstGeom prst="rect">
            <a:avLst/>
          </a:prstGeom>
          <a:solidFill>
            <a:srgbClr val="44A2B6"/>
          </a:solidFill>
          <a:ln w="6350"/>
        </p:spPr>
        <p:txBody>
          <a:bodyPr lIns="38100" tIns="38100" rIns="38100" bIns="38100" anchor="ctr"/>
          <a:lstStyle/>
          <a:p>
            <a:pPr algn="ctr">
              <a:buClr>
                <a:srgbClr val="FFFFFF"/>
              </a:buClr>
              <a:defRPr>
                <a:solidFill>
                  <a:srgbClr val="FFFFFF"/>
                </a:solidFill>
                <a:uFill>
                  <a:solidFill>
                    <a:srgbClr val="FFFFFF"/>
                  </a:solidFill>
                </a:uFill>
              </a:defRPr>
            </a:pPr>
            <a:endParaRPr/>
          </a:p>
        </p:txBody>
      </p:sp>
      <p:sp>
        <p:nvSpPr>
          <p:cNvPr id="17" name="Shape 17"/>
          <p:cNvSpPr/>
          <p:nvPr/>
        </p:nvSpPr>
        <p:spPr>
          <a:xfrm>
            <a:off x="1295400" y="7179733"/>
            <a:ext cx="342900" cy="977901"/>
          </a:xfrm>
          <a:prstGeom prst="rect">
            <a:avLst/>
          </a:prstGeom>
          <a:solidFill>
            <a:srgbClr val="FFC301"/>
          </a:solidFill>
          <a:ln w="6350"/>
        </p:spPr>
        <p:txBody>
          <a:bodyPr lIns="38100" tIns="38100" rIns="38100" bIns="38100" anchor="ctr"/>
          <a:lstStyle/>
          <a:p>
            <a:pPr algn="ctr">
              <a:buClr>
                <a:srgbClr val="FFFFFF"/>
              </a:buClr>
              <a:defRPr>
                <a:solidFill>
                  <a:srgbClr val="FFFFFF"/>
                </a:solidFill>
                <a:uFill>
                  <a:solidFill>
                    <a:srgbClr val="FFFFFF"/>
                  </a:solidFill>
                </a:uFill>
              </a:defRPr>
            </a:pPr>
            <a:endParaRPr/>
          </a:p>
        </p:txBody>
      </p:sp>
      <p:sp>
        <p:nvSpPr>
          <p:cNvPr id="18" name="Shape 18"/>
          <p:cNvSpPr txBox="1">
            <a:spLocks noGrp="1"/>
          </p:cNvSpPr>
          <p:nvPr>
            <p:ph type="title"/>
          </p:nvPr>
        </p:nvSpPr>
        <p:spPr>
          <a:xfrm>
            <a:off x="1739900" y="5524500"/>
            <a:ext cx="9753600" cy="1409700"/>
          </a:xfrm>
          <a:prstGeom prst="rect">
            <a:avLst/>
          </a:prstGeom>
        </p:spPr>
        <p:txBody>
          <a:bodyPr anchor="t"/>
          <a:lstStyle>
            <a:lvl1pPr algn="r">
              <a:defRPr>
                <a:solidFill>
                  <a:srgbClr val="000000"/>
                </a:solidFill>
                <a:uFill>
                  <a:solidFill>
                    <a:srgbClr val="000000"/>
                  </a:solidFill>
                </a:uFill>
              </a:defRPr>
            </a:lvl1pPr>
          </a:lstStyle>
          <a:p>
            <a:r>
              <a:t>タイトルテキスト</a:t>
            </a:r>
          </a:p>
        </p:txBody>
      </p:sp>
      <p:sp>
        <p:nvSpPr>
          <p:cNvPr id="19" name="Shape 19"/>
          <p:cNvSpPr txBox="1">
            <a:spLocks noGrp="1"/>
          </p:cNvSpPr>
          <p:nvPr>
            <p:ph type="body" sz="quarter" idx="1"/>
          </p:nvPr>
        </p:nvSpPr>
        <p:spPr>
          <a:xfrm>
            <a:off x="1739900" y="7288107"/>
            <a:ext cx="9753600" cy="762001"/>
          </a:xfrm>
          <a:prstGeom prst="rect">
            <a:avLst/>
          </a:prstGeom>
        </p:spPr>
        <p:txBody>
          <a:bodyPr/>
          <a:lstStyle>
            <a:lvl1pPr marL="0" indent="0" algn="r">
              <a:buSzTx/>
              <a:buNone/>
              <a:defRPr sz="2800">
                <a:solidFill>
                  <a:srgbClr val="633525"/>
                </a:solidFill>
                <a:uFill>
                  <a:solidFill>
                    <a:srgbClr val="633525"/>
                  </a:solidFill>
                </a:uFill>
              </a:defRPr>
            </a:lvl1pPr>
            <a:lvl2pPr marL="647700" indent="0" algn="ctr">
              <a:buSzTx/>
              <a:buNone/>
            </a:lvl2pPr>
            <a:lvl3pPr marL="1295400" indent="0" algn="ctr">
              <a:buSzTx/>
              <a:buNone/>
            </a:lvl3pPr>
            <a:lvl4pPr marL="1955800" indent="0" algn="ctr">
              <a:buSzTx/>
              <a:buNone/>
            </a:lvl4pPr>
            <a:lvl5pPr marL="2603500" indent="0" algn="ctr">
              <a:buSzTx/>
              <a:buNone/>
            </a:lvl5pPr>
          </a:lstStyle>
          <a:p>
            <a:r>
              <a:t>本文レベル1</a:t>
            </a:r>
          </a:p>
          <a:p>
            <a:pPr lvl="1"/>
            <a:r>
              <a:t>本文レベル2</a:t>
            </a:r>
          </a:p>
          <a:p>
            <a:pPr lvl="2"/>
            <a:r>
              <a:t>本文レベル3</a:t>
            </a:r>
          </a:p>
          <a:p>
            <a:pPr lvl="3"/>
            <a:r>
              <a:t>本文レベル4</a:t>
            </a:r>
          </a:p>
          <a:p>
            <a:pPr lvl="4"/>
            <a:r>
              <a:t>本文レベル5</a:t>
            </a:r>
          </a:p>
        </p:txBody>
      </p:sp>
      <p:sp>
        <p:nvSpPr>
          <p:cNvPr id="20" name="Shape 20"/>
          <p:cNvSpPr txBox="1">
            <a:spLocks noGrp="1"/>
          </p:cNvSpPr>
          <p:nvPr>
            <p:ph type="sldNum" sz="quarter" idx="2"/>
          </p:nvPr>
        </p:nvSpPr>
        <p:spPr>
          <a:xfrm>
            <a:off x="1729638" y="9206596"/>
            <a:ext cx="389282" cy="3048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マスター #3">
    <p:spTree>
      <p:nvGrpSpPr>
        <p:cNvPr id="1" name=""/>
        <p:cNvGrpSpPr/>
        <p:nvPr/>
      </p:nvGrpSpPr>
      <p:grpSpPr>
        <a:xfrm>
          <a:off x="0" y="0"/>
          <a:ext cx="0" cy="0"/>
          <a:chOff x="0" y="0"/>
          <a:chExt cx="0" cy="0"/>
        </a:xfrm>
      </p:grpSpPr>
      <p:sp>
        <p:nvSpPr>
          <p:cNvPr id="27" name="Shape 27"/>
          <p:cNvSpPr/>
          <p:nvPr/>
        </p:nvSpPr>
        <p:spPr>
          <a:xfrm>
            <a:off x="1282700" y="4004733"/>
            <a:ext cx="10426700" cy="977901"/>
          </a:xfrm>
          <a:prstGeom prst="rect">
            <a:avLst/>
          </a:prstGeom>
          <a:ln w="6350" cap="rnd">
            <a:solidFill>
              <a:srgbClr val="FFC301"/>
            </a:solidFill>
          </a:ln>
        </p:spPr>
        <p:txBody>
          <a:bodyPr lIns="38100" tIns="38100" rIns="38100" bIns="38100" anchor="ctr"/>
          <a:lstStyle/>
          <a:p>
            <a:pPr algn="ctr">
              <a:buClr>
                <a:srgbClr val="FFFFFF"/>
              </a:buClr>
              <a:defRPr>
                <a:solidFill>
                  <a:srgbClr val="FFFFFF"/>
                </a:solidFill>
                <a:uFill>
                  <a:solidFill>
                    <a:srgbClr val="FFFFFF"/>
                  </a:solidFill>
                </a:uFill>
              </a:defRPr>
            </a:pPr>
            <a:endParaRPr/>
          </a:p>
        </p:txBody>
      </p:sp>
      <p:sp>
        <p:nvSpPr>
          <p:cNvPr id="28" name="Shape 28"/>
          <p:cNvSpPr/>
          <p:nvPr/>
        </p:nvSpPr>
        <p:spPr>
          <a:xfrm>
            <a:off x="1308100" y="4004733"/>
            <a:ext cx="342900" cy="977901"/>
          </a:xfrm>
          <a:prstGeom prst="rect">
            <a:avLst/>
          </a:prstGeom>
          <a:solidFill>
            <a:srgbClr val="FFC301"/>
          </a:solidFill>
          <a:ln w="6350"/>
        </p:spPr>
        <p:txBody>
          <a:bodyPr lIns="38100" tIns="38100" rIns="38100" bIns="38100" anchor="ctr"/>
          <a:lstStyle/>
          <a:p>
            <a:pPr algn="ctr">
              <a:buClr>
                <a:srgbClr val="FFFFFF"/>
              </a:buClr>
              <a:defRPr>
                <a:solidFill>
                  <a:srgbClr val="FFFFFF"/>
                </a:solidFill>
                <a:uFill>
                  <a:solidFill>
                    <a:srgbClr val="FFFFFF"/>
                  </a:solidFill>
                </a:uFill>
              </a:defRPr>
            </a:pPr>
            <a:endParaRPr/>
          </a:p>
        </p:txBody>
      </p:sp>
      <p:sp>
        <p:nvSpPr>
          <p:cNvPr id="29" name="Shape 29"/>
          <p:cNvSpPr txBox="1">
            <a:spLocks noGrp="1"/>
          </p:cNvSpPr>
          <p:nvPr>
            <p:ph type="body" sz="quarter" idx="1"/>
          </p:nvPr>
        </p:nvSpPr>
        <p:spPr>
          <a:xfrm>
            <a:off x="1727200" y="4113107"/>
            <a:ext cx="9753600" cy="762001"/>
          </a:xfrm>
          <a:prstGeom prst="rect">
            <a:avLst/>
          </a:prstGeom>
        </p:spPr>
        <p:txBody>
          <a:bodyPr/>
          <a:lstStyle>
            <a:lvl1pPr marL="0" indent="0" algn="r">
              <a:buSzTx/>
              <a:buNone/>
              <a:defRPr>
                <a:solidFill>
                  <a:srgbClr val="633525"/>
                </a:solidFill>
                <a:uFill>
                  <a:solidFill>
                    <a:srgbClr val="633525"/>
                  </a:solidFill>
                </a:uFill>
              </a:defRPr>
            </a:lvl1pPr>
            <a:lvl2pPr marL="647700" indent="0" algn="ctr">
              <a:buSzTx/>
              <a:buNone/>
              <a:defRPr sz="3600"/>
            </a:lvl2pPr>
            <a:lvl3pPr marL="1295400" indent="0" algn="ctr">
              <a:buSzTx/>
              <a:buNone/>
              <a:defRPr sz="3600"/>
            </a:lvl3pPr>
            <a:lvl4pPr marL="1955800" indent="0" algn="ctr">
              <a:buSzTx/>
              <a:buNone/>
              <a:defRPr sz="3600"/>
            </a:lvl4pPr>
            <a:lvl5pPr marL="2603500" indent="0" algn="ctr">
              <a:buSzTx/>
              <a:buNone/>
              <a:defRPr sz="3600"/>
            </a:lvl5pPr>
          </a:lstStyle>
          <a:p>
            <a:r>
              <a:t>本文レベル1</a:t>
            </a:r>
          </a:p>
          <a:p>
            <a:pPr lvl="1"/>
            <a:r>
              <a:t>本文レベル2</a:t>
            </a:r>
          </a:p>
          <a:p>
            <a:pPr lvl="2"/>
            <a:r>
              <a:t>本文レベル3</a:t>
            </a:r>
          </a:p>
          <a:p>
            <a:pPr lvl="3"/>
            <a:r>
              <a:t>本文レベル4</a:t>
            </a:r>
          </a:p>
          <a:p>
            <a:pPr lvl="4"/>
            <a:r>
              <a:t>本文レベル5</a:t>
            </a:r>
          </a:p>
        </p:txBody>
      </p:sp>
      <p:sp>
        <p:nvSpPr>
          <p:cNvPr id="30" name="Shape 30"/>
          <p:cNvSpPr txBox="1">
            <a:spLocks noGrp="1"/>
          </p:cNvSpPr>
          <p:nvPr>
            <p:ph type="sldNum" sz="quarter" idx="2"/>
          </p:nvPr>
        </p:nvSpPr>
        <p:spPr>
          <a:xfrm>
            <a:off x="1729638" y="9206596"/>
            <a:ext cx="389282" cy="3048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タイトルとコンテンツ">
    <p:spTree>
      <p:nvGrpSpPr>
        <p:cNvPr id="1" name=""/>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a:lstStyle/>
          <a:p>
            <a:r>
              <a:t>タイトルテキスト</a:t>
            </a:r>
          </a:p>
        </p:txBody>
      </p:sp>
      <p:sp>
        <p:nvSpPr>
          <p:cNvPr id="38" name="Shape 38"/>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9" name="Shape 39"/>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9A10E3-5034-452B-A733-0290D6B8D970}" type="datetimeFigureOut">
              <a:rPr kumimoji="1" lang="ja-JP" altLang="en-US" smtClean="0"/>
              <a:t>2021/4/8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71321" y="9208404"/>
            <a:ext cx="423193" cy="353943"/>
          </a:xfrm>
        </p:spPr>
        <p:txBody>
          <a:bodyPr/>
          <a:lstStyle/>
          <a:p>
            <a:fld id="{893811AC-85BB-4FFB-9EBA-C188190E6406}" type="slidenum">
              <a:rPr kumimoji="1" lang="ja-JP" altLang="en-US" smtClean="0"/>
              <a:t>‹#›</a:t>
            </a:fld>
            <a:endParaRPr kumimoji="1" lang="ja-JP" altLang="en-US"/>
          </a:p>
        </p:txBody>
      </p:sp>
    </p:spTree>
    <p:extLst>
      <p:ext uri="{BB962C8B-B14F-4D97-AF65-F5344CB8AC3E}">
        <p14:creationId xmlns:p14="http://schemas.microsoft.com/office/powerpoint/2010/main" val="209676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647700" y="9035626"/>
            <a:ext cx="11709400" cy="1"/>
          </a:xfrm>
          <a:prstGeom prst="line">
            <a:avLst/>
          </a:prstGeom>
          <a:ln>
            <a:solidFill>
              <a:srgbClr val="FFC301"/>
            </a:solidFill>
            <a:prstDash val="dash"/>
          </a:ln>
        </p:spPr>
        <p:txBody>
          <a:bodyPr lIns="0" tIns="0" rIns="0" bIns="0"/>
          <a:lstStyle/>
          <a:p>
            <a:pPr defTabSz="457200">
              <a:buClrTx/>
              <a:defRPr sz="1200">
                <a:uFillTx/>
                <a:latin typeface="ヒラギノ角ゴ ProN W3"/>
                <a:ea typeface="ヒラギノ角ゴ ProN W3"/>
                <a:cs typeface="ヒラギノ角ゴ ProN W3"/>
                <a:sym typeface="ヒラギノ角ゴ ProN W3"/>
              </a:defRPr>
            </a:pPr>
            <a:endParaRPr/>
          </a:p>
        </p:txBody>
      </p:sp>
      <p:sp>
        <p:nvSpPr>
          <p:cNvPr id="3" name="Shape 3"/>
          <p:cNvSpPr/>
          <p:nvPr/>
        </p:nvSpPr>
        <p:spPr>
          <a:xfrm>
            <a:off x="647700" y="1625600"/>
            <a:ext cx="11709400" cy="0"/>
          </a:xfrm>
          <a:prstGeom prst="line">
            <a:avLst/>
          </a:prstGeom>
          <a:ln>
            <a:solidFill>
              <a:srgbClr val="FFC301"/>
            </a:solidFill>
            <a:prstDash val="dash"/>
          </a:ln>
        </p:spPr>
        <p:txBody>
          <a:bodyPr lIns="0" tIns="0" rIns="0" bIns="0"/>
          <a:lstStyle/>
          <a:p>
            <a:pPr defTabSz="457200">
              <a:buClrTx/>
              <a:defRPr sz="1200">
                <a:uFillTx/>
                <a:latin typeface="ヒラギノ角ゴ ProN W3"/>
                <a:ea typeface="ヒラギノ角ゴ ProN W3"/>
                <a:cs typeface="ヒラギノ角ゴ ProN W3"/>
                <a:sym typeface="ヒラギノ角ゴ ProN W3"/>
              </a:defRPr>
            </a:pPr>
            <a:endParaRPr/>
          </a:p>
        </p:txBody>
      </p:sp>
      <p:sp>
        <p:nvSpPr>
          <p:cNvPr id="4" name="Shape 4"/>
          <p:cNvSpPr/>
          <p:nvPr/>
        </p:nvSpPr>
        <p:spPr>
          <a:xfrm rot="5400000">
            <a:off x="596053" y="9198187"/>
            <a:ext cx="271431" cy="171113"/>
          </a:xfrm>
          <a:prstGeom prst="triangle">
            <a:avLst/>
          </a:prstGeom>
          <a:solidFill>
            <a:srgbClr val="FFC301"/>
          </a:solidFill>
          <a:ln w="25400" cap="rnd"/>
        </p:spPr>
        <p:txBody>
          <a:bodyPr lIns="0" tIns="0" rIns="0" bIns="0"/>
          <a:lstStyle/>
          <a:p>
            <a:pPr>
              <a:buClrTx/>
            </a:pPr>
            <a:endParaRPr/>
          </a:p>
        </p:txBody>
      </p:sp>
      <p:sp>
        <p:nvSpPr>
          <p:cNvPr id="5" name="Shape 5"/>
          <p:cNvSpPr txBox="1">
            <a:spLocks noGrp="1"/>
          </p:cNvSpPr>
          <p:nvPr>
            <p:ph type="title"/>
          </p:nvPr>
        </p:nvSpPr>
        <p:spPr>
          <a:xfrm>
            <a:off x="647700" y="215900"/>
            <a:ext cx="11709400" cy="140970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b"/>
          <a:lstStyle/>
          <a:p>
            <a:r>
              <a:t>タイトルテキスト</a:t>
            </a:r>
          </a:p>
        </p:txBody>
      </p:sp>
      <p:sp>
        <p:nvSpPr>
          <p:cNvPr id="6" name="Shape 6"/>
          <p:cNvSpPr txBox="1">
            <a:spLocks noGrp="1"/>
          </p:cNvSpPr>
          <p:nvPr>
            <p:ph type="body" idx="1"/>
          </p:nvPr>
        </p:nvSpPr>
        <p:spPr>
          <a:xfrm>
            <a:off x="647700" y="1727200"/>
            <a:ext cx="11709400" cy="7022593"/>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lstStyle>
            <a:lvl2pPr marL="548640" indent="-274320">
              <a:spcBef>
                <a:spcPts val="700"/>
              </a:spcBef>
              <a:buClr>
                <a:srgbClr val="FFC301"/>
              </a:buClr>
              <a:defRPr sz="3200">
                <a:solidFill>
                  <a:srgbClr val="633525"/>
                </a:solidFill>
                <a:uFill>
                  <a:solidFill>
                    <a:srgbClr val="633525"/>
                  </a:solidFill>
                </a:uFill>
              </a:defRPr>
            </a:lvl2pPr>
            <a:lvl3pPr marL="822960" indent="-228600">
              <a:spcBef>
                <a:spcPts val="700"/>
              </a:spcBef>
              <a:buClr>
                <a:srgbClr val="C6C6C6"/>
              </a:buClr>
              <a:defRPr sz="2800"/>
            </a:lvl3pPr>
            <a:lvl4pPr marL="1097280" indent="-228600">
              <a:spcBef>
                <a:spcPts val="600"/>
              </a:spcBef>
              <a:buClr>
                <a:srgbClr val="E6B001"/>
              </a:buClr>
              <a:buChar char=""/>
              <a:defRPr sz="2400"/>
            </a:lvl4pPr>
            <a:lvl5pPr marL="1371600" indent="-228600">
              <a:spcBef>
                <a:spcPts val="400"/>
              </a:spcBef>
              <a:buClr>
                <a:srgbClr val="FFC301"/>
              </a:buClr>
              <a:buChar char=""/>
              <a:defRPr sz="2200"/>
            </a:lvl5pPr>
          </a:lstStyle>
          <a:p>
            <a:r>
              <a:t>本文レベル1</a:t>
            </a:r>
          </a:p>
          <a:p>
            <a:pPr lvl="1"/>
            <a:r>
              <a:t>本文レベル2</a:t>
            </a:r>
          </a:p>
          <a:p>
            <a:pPr lvl="2"/>
            <a:r>
              <a:t>本文レベル3</a:t>
            </a:r>
          </a:p>
          <a:p>
            <a:pPr lvl="3"/>
            <a:r>
              <a:t>本文レベル4</a:t>
            </a:r>
          </a:p>
          <a:p>
            <a:pPr lvl="4"/>
            <a:r>
              <a:t>本文レベル5</a:t>
            </a:r>
          </a:p>
        </p:txBody>
      </p:sp>
      <p:sp>
        <p:nvSpPr>
          <p:cNvPr id="7" name="Shape 7"/>
          <p:cNvSpPr txBox="1">
            <a:spLocks noGrp="1"/>
          </p:cNvSpPr>
          <p:nvPr>
            <p:ph type="sldNum" sz="quarter" idx="2"/>
          </p:nvPr>
        </p:nvSpPr>
        <p:spPr>
          <a:xfrm>
            <a:off x="871321" y="9208404"/>
            <a:ext cx="389282" cy="304801"/>
          </a:xfrm>
          <a:prstGeom prst="rect">
            <a:avLst/>
          </a:prstGeom>
          <a:ln w="12700"/>
        </p:spPr>
        <p:txBody>
          <a:bodyPr wrap="none" lIns="38100" tIns="38100" rIns="38100" bIns="38100">
            <a:spAutoFit/>
          </a:bodyPr>
          <a:lstStyle>
            <a:lvl1pPr>
              <a:buClrTx/>
              <a:defRPr sz="1800">
                <a:solidFill>
                  <a:srgbClr val="633525"/>
                </a:solidFill>
                <a:uFill>
                  <a:solidFill>
                    <a:srgbClr val="633525"/>
                  </a:solidFill>
                </a:u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1pPr>
      <a:lvl2pPr marL="0" marR="0" indent="2286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2pPr>
      <a:lvl3pPr marL="0" marR="0" indent="4572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3pPr>
      <a:lvl4pPr marL="0" marR="0" indent="6858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4pPr>
      <a:lvl5pPr marL="0" marR="0" indent="9144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5pPr>
      <a:lvl6pPr marL="0" marR="0" indent="11430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6pPr>
      <a:lvl7pPr marL="0" marR="0" indent="13716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7pPr>
      <a:lvl8pPr marL="0" marR="0" indent="16002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8pPr>
      <a:lvl9pPr marL="0" marR="0" indent="1828800" algn="l" defTabSz="1295400" latinLnBrk="0">
        <a:lnSpc>
          <a:spcPct val="100000"/>
        </a:lnSpc>
        <a:spcBef>
          <a:spcPts val="0"/>
        </a:spcBef>
        <a:spcAft>
          <a:spcPts val="0"/>
        </a:spcAft>
        <a:buClrTx/>
        <a:buSzTx/>
        <a:buFontTx/>
        <a:buNone/>
        <a:tabLst/>
        <a:defRPr sz="4400" b="0" i="0" u="none" strike="noStrike" cap="none" spc="0" baseline="0">
          <a:solidFill>
            <a:srgbClr val="633525"/>
          </a:solidFill>
          <a:uFill>
            <a:solidFill>
              <a:srgbClr val="633525"/>
            </a:solidFill>
          </a:uFill>
          <a:latin typeface="+mn-lt"/>
          <a:ea typeface="+mn-ea"/>
          <a:cs typeface="+mn-cs"/>
          <a:sym typeface="ヒラギノ角ゴ Pro W3"/>
        </a:defRPr>
      </a:lvl9pPr>
    </p:titleStyle>
    <p:bodyStyle>
      <a:lvl1pPr marL="274320" marR="0" indent="-274320" algn="l" defTabSz="1295400" latinLnBrk="0">
        <a:lnSpc>
          <a:spcPct val="100000"/>
        </a:lnSpc>
        <a:spcBef>
          <a:spcPts val="900"/>
        </a:spcBef>
        <a:spcAft>
          <a:spcPts val="0"/>
        </a:spcAft>
        <a:buClr>
          <a:srgbClr val="44A2B6"/>
        </a:buClr>
        <a:buSzPct val="76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1pPr>
      <a:lvl2pPr marL="582930" marR="0" indent="-308610" algn="l" defTabSz="1295400" latinLnBrk="0">
        <a:lnSpc>
          <a:spcPct val="100000"/>
        </a:lnSpc>
        <a:spcBef>
          <a:spcPts val="900"/>
        </a:spcBef>
        <a:spcAft>
          <a:spcPts val="0"/>
        </a:spcAft>
        <a:buClr>
          <a:srgbClr val="44A2B6"/>
        </a:buClr>
        <a:buSzPct val="76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2pPr>
      <a:lvl3pPr marL="888274" marR="0" indent="-293914" algn="l" defTabSz="1295400" latinLnBrk="0">
        <a:lnSpc>
          <a:spcPct val="100000"/>
        </a:lnSpc>
        <a:spcBef>
          <a:spcPts val="900"/>
        </a:spcBef>
        <a:spcAft>
          <a:spcPts val="0"/>
        </a:spcAft>
        <a:buClr>
          <a:srgbClr val="44A2B6"/>
        </a:buClr>
        <a:buSzPct val="76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3pPr>
      <a:lvl4pPr marL="1211580" marR="0" indent="-342900" algn="l" defTabSz="1295400" latinLnBrk="0">
        <a:lnSpc>
          <a:spcPct val="100000"/>
        </a:lnSpc>
        <a:spcBef>
          <a:spcPts val="900"/>
        </a:spcBef>
        <a:spcAft>
          <a:spcPts val="0"/>
        </a:spcAft>
        <a:buClr>
          <a:srgbClr val="44A2B6"/>
        </a:buClr>
        <a:buSzPct val="70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4pPr>
      <a:lvl5pPr marL="1517072" marR="0" indent="-374072" algn="l" defTabSz="1295400" latinLnBrk="0">
        <a:lnSpc>
          <a:spcPct val="100000"/>
        </a:lnSpc>
        <a:spcBef>
          <a:spcPts val="900"/>
        </a:spcBef>
        <a:spcAft>
          <a:spcPts val="0"/>
        </a:spcAft>
        <a:buClr>
          <a:srgbClr val="44A2B6"/>
        </a:buClr>
        <a:buSzPct val="70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5pPr>
      <a:lvl6pPr marL="3386281" marR="0" indent="-935181" algn="l" defTabSz="1295400" latinLnBrk="0">
        <a:lnSpc>
          <a:spcPct val="100000"/>
        </a:lnSpc>
        <a:spcBef>
          <a:spcPts val="900"/>
        </a:spcBef>
        <a:spcAft>
          <a:spcPts val="0"/>
        </a:spcAft>
        <a:buClr>
          <a:srgbClr val="44A2B6"/>
        </a:buClr>
        <a:buSzPct val="171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6pPr>
      <a:lvl7pPr marL="3741881" marR="0" indent="-935181" algn="l" defTabSz="1295400" latinLnBrk="0">
        <a:lnSpc>
          <a:spcPct val="100000"/>
        </a:lnSpc>
        <a:spcBef>
          <a:spcPts val="900"/>
        </a:spcBef>
        <a:spcAft>
          <a:spcPts val="0"/>
        </a:spcAft>
        <a:buClr>
          <a:srgbClr val="44A2B6"/>
        </a:buClr>
        <a:buSzPct val="171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7pPr>
      <a:lvl8pPr marL="4097481" marR="0" indent="-935181" algn="l" defTabSz="1295400" latinLnBrk="0">
        <a:lnSpc>
          <a:spcPct val="100000"/>
        </a:lnSpc>
        <a:spcBef>
          <a:spcPts val="900"/>
        </a:spcBef>
        <a:spcAft>
          <a:spcPts val="0"/>
        </a:spcAft>
        <a:buClr>
          <a:srgbClr val="44A2B6"/>
        </a:buClr>
        <a:buSzPct val="171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8pPr>
      <a:lvl9pPr marL="4453081" marR="0" indent="-935181" algn="l" defTabSz="1295400" latinLnBrk="0">
        <a:lnSpc>
          <a:spcPct val="100000"/>
        </a:lnSpc>
        <a:spcBef>
          <a:spcPts val="900"/>
        </a:spcBef>
        <a:spcAft>
          <a:spcPts val="0"/>
        </a:spcAft>
        <a:buClr>
          <a:srgbClr val="44A2B6"/>
        </a:buClr>
        <a:buSzPct val="171000"/>
        <a:buFontTx/>
        <a:buChar char=""/>
        <a:tabLst/>
        <a:defRPr sz="3600" b="0" i="0" u="none" strike="noStrike" cap="none" spc="0" baseline="0">
          <a:solidFill>
            <a:srgbClr val="000000"/>
          </a:solidFill>
          <a:uFill>
            <a:solidFill>
              <a:srgbClr val="000000"/>
            </a:solidFill>
          </a:uFill>
          <a:latin typeface="+mn-lt"/>
          <a:ea typeface="+mn-ea"/>
          <a:cs typeface="+mn-cs"/>
          <a:sym typeface="ヒラギノ角ゴ Pro W3"/>
        </a:defRPr>
      </a:lvl9pPr>
    </p:bodyStyle>
    <p:otherStyle>
      <a:lvl1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1pPr>
      <a:lvl2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2pPr>
      <a:lvl3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3pPr>
      <a:lvl4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4pPr>
      <a:lvl5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5pPr>
      <a:lvl6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6pPr>
      <a:lvl7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7pPr>
      <a:lvl8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8pPr>
      <a:lvl9pPr marL="0" marR="0" indent="0" algn="l" defTabSz="1295400" latinLnBrk="0">
        <a:lnSpc>
          <a:spcPct val="100000"/>
        </a:lnSpc>
        <a:spcBef>
          <a:spcPts val="0"/>
        </a:spcBef>
        <a:spcAft>
          <a:spcPts val="0"/>
        </a:spcAft>
        <a:buClrTx/>
        <a:buSzTx/>
        <a:buFontTx/>
        <a:buNone/>
        <a:tabLst/>
        <a:defRPr sz="1800" b="0" i="0" u="none" strike="noStrike" cap="none" spc="0" baseline="0">
          <a:solidFill>
            <a:schemeClr val="tx1"/>
          </a:solidFill>
          <a:uFill>
            <a:solidFill>
              <a:srgbClr val="633525"/>
            </a:solidFill>
          </a:uFill>
          <a:latin typeface="+mn-lt"/>
          <a:ea typeface="+mn-ea"/>
          <a:cs typeface="+mn-cs"/>
          <a:sym typeface="ヒラギノ角ゴ Pro W3"/>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kyushu-u.ac.jp"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txBox="1">
            <a:spLocks noGrp="1"/>
          </p:cNvSpPr>
          <p:nvPr>
            <p:ph type="ctrTitle"/>
          </p:nvPr>
        </p:nvSpPr>
        <p:spPr>
          <a:prstGeom prst="rect">
            <a:avLst/>
          </a:prstGeom>
        </p:spPr>
        <p:txBody>
          <a:bodyPr/>
          <a:lstStyle/>
          <a:p>
            <a:pPr>
              <a:defRPr sz="3600"/>
            </a:pPr>
            <a:r>
              <a:t>令和３年度 システム生命科学府</a:t>
            </a:r>
          </a:p>
          <a:p>
            <a:pPr>
              <a:defRPr sz="3600"/>
            </a:pPr>
            <a:r>
              <a:t>ネットワーク利用ガイダンス</a:t>
            </a:r>
          </a:p>
        </p:txBody>
      </p:sp>
      <p:sp>
        <p:nvSpPr>
          <p:cNvPr id="49" name="Shape 49"/>
          <p:cNvSpPr txBox="1">
            <a:spLocks noGrp="1"/>
          </p:cNvSpPr>
          <p:nvPr>
            <p:ph type="subTitle" sz="quarter" idx="1"/>
          </p:nvPr>
        </p:nvSpPr>
        <p:spPr>
          <a:prstGeom prst="rect">
            <a:avLst/>
          </a:prstGeom>
        </p:spPr>
        <p:txBody>
          <a:bodyPr/>
          <a:lstStyle/>
          <a:p>
            <a:r>
              <a:t>令和3年4月6日(火)</a:t>
            </a:r>
          </a:p>
        </p:txBody>
      </p:sp>
      <p:sp>
        <p:nvSpPr>
          <p:cNvPr id="50" name="Shape 50"/>
          <p:cNvSpPr txBox="1">
            <a:spLocks noGrp="1"/>
          </p:cNvSpPr>
          <p:nvPr>
            <p:ph type="sldNum" sz="quarter" idx="2"/>
          </p:nvPr>
        </p:nvSpPr>
        <p:spPr>
          <a:xfrm>
            <a:off x="1729638" y="9206596"/>
            <a:ext cx="239091" cy="304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a:lstStyle/>
          <a:p>
            <a:r>
              <a:t>オンライン講義について</a:t>
            </a:r>
          </a:p>
        </p:txBody>
      </p:sp>
      <p:sp>
        <p:nvSpPr>
          <p:cNvPr id="117" name="Shape 117"/>
          <p:cNvSpPr txBox="1"/>
          <p:nvPr/>
        </p:nvSpPr>
        <p:spPr>
          <a:xfrm>
            <a:off x="955049" y="2324413"/>
            <a:ext cx="10824133" cy="2711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900"/>
            </a:pPr>
            <a:r>
              <a:t>ご自身のPCからWeb会議システム(Microsoft Teams, Zoom, etc…)に接続します。（講義に使用するシステム、会議室ID、パスワードなどは事前に皆さんにお伝えします。）</a:t>
            </a:r>
          </a:p>
          <a:p>
            <a:pPr>
              <a:defRPr sz="2900"/>
            </a:pPr>
            <a:r>
              <a:t>利用するWeb会議システムのインストールや、知らされた会議室のID、パスワードを用いて講義室に入室してください。</a:t>
            </a:r>
          </a:p>
        </p:txBody>
      </p:sp>
      <p:sp>
        <p:nvSpPr>
          <p:cNvPr id="118" name="Shape 118"/>
          <p:cNvSpPr txBox="1"/>
          <p:nvPr/>
        </p:nvSpPr>
        <p:spPr>
          <a:xfrm>
            <a:off x="1055711" y="5479089"/>
            <a:ext cx="10736163" cy="908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ヒラギノ角ゴ Pro W6"/>
                <a:ea typeface="ヒラギノ角ゴ Pro W6"/>
                <a:cs typeface="ヒラギノ角ゴ Pro W6"/>
                <a:sym typeface="ヒラギノ角ゴ Pro W6"/>
              </a:defRPr>
            </a:lvl1pPr>
          </a:lstStyle>
          <a:p>
            <a:r>
              <a:t>その他、講義に関する変更事項などは、事務を通して皆さんにおしらせします。定期的な確認をお願いします。</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txBox="1"/>
          <p:nvPr/>
        </p:nvSpPr>
        <p:spPr>
          <a:xfrm>
            <a:off x="2279650" y="5016288"/>
            <a:ext cx="8445500" cy="628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lvl1pPr>
          </a:lstStyle>
          <a:p>
            <a:r>
              <a:t>ご静聴、ありがとうございました。</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14517" y="2327104"/>
            <a:ext cx="9753600" cy="3199212"/>
          </a:xfrm>
        </p:spPr>
        <p:txBody>
          <a:bodyPr/>
          <a:lstStyle/>
          <a:p>
            <a:r>
              <a:rPr kumimoji="1" lang="en-US" altLang="ja-JP" spc="-107" dirty="0"/>
              <a:t>Guidance of Network Usage</a:t>
            </a:r>
            <a:br>
              <a:rPr kumimoji="1" lang="en-US" altLang="ja-JP" spc="-107" dirty="0"/>
            </a:br>
            <a:r>
              <a:rPr lang="en-US" altLang="ja-JP" sz="4267" spc="-107" dirty="0"/>
              <a:t>for Systems </a:t>
            </a:r>
            <a:r>
              <a:rPr lang="en-US" altLang="ja-JP" sz="4267" spc="-107"/>
              <a:t>Life </a:t>
            </a:r>
            <a:r>
              <a:rPr lang="en-US" altLang="ja-JP" sz="4267" spc="-107"/>
              <a:t>Sciences</a:t>
            </a:r>
            <a:endParaRPr kumimoji="1" lang="ja-JP" altLang="en-US" spc="-107" dirty="0"/>
          </a:p>
        </p:txBody>
      </p:sp>
      <p:sp>
        <p:nvSpPr>
          <p:cNvPr id="3" name="サブタイトル 2"/>
          <p:cNvSpPr>
            <a:spLocks noGrp="1"/>
          </p:cNvSpPr>
          <p:nvPr>
            <p:ph type="subTitle" idx="1"/>
          </p:nvPr>
        </p:nvSpPr>
        <p:spPr>
          <a:xfrm>
            <a:off x="1625600" y="5735392"/>
            <a:ext cx="9753600" cy="1766146"/>
          </a:xfrm>
        </p:spPr>
        <p:txBody>
          <a:bodyPr/>
          <a:lstStyle/>
          <a:p>
            <a:pPr algn="r"/>
            <a:r>
              <a:rPr lang="en-US" altLang="ja-JP" dirty="0" smtClean="0">
                <a:solidFill>
                  <a:srgbClr val="FF0000"/>
                </a:solidFill>
              </a:rPr>
              <a:t>Spring,2021</a:t>
            </a:r>
            <a:endParaRPr kumimoji="1" lang="ja-JP" altLang="en-US" dirty="0">
              <a:solidFill>
                <a:srgbClr val="FF0000"/>
              </a:solidFill>
            </a:endParaRPr>
          </a:p>
        </p:txBody>
      </p:sp>
      <p:cxnSp>
        <p:nvCxnSpPr>
          <p:cNvPr id="4" name="直線コネクタ 3"/>
          <p:cNvCxnSpPr/>
          <p:nvPr/>
        </p:nvCxnSpPr>
        <p:spPr>
          <a:xfrm>
            <a:off x="1175851" y="5628640"/>
            <a:ext cx="1043093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81044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080" y="2380221"/>
            <a:ext cx="11216640" cy="1413934"/>
          </a:xfrm>
        </p:spPr>
        <p:txBody>
          <a:bodyPr>
            <a:normAutofit/>
          </a:bodyPr>
          <a:lstStyle/>
          <a:p>
            <a:r>
              <a:rPr kumimoji="1" lang="en-US" altLang="ja-JP" sz="5120" dirty="0"/>
              <a:t>Materials</a:t>
            </a:r>
            <a:endParaRPr kumimoji="1" lang="ja-JP" altLang="en-US" sz="5120" dirty="0"/>
          </a:p>
        </p:txBody>
      </p:sp>
      <p:sp>
        <p:nvSpPr>
          <p:cNvPr id="3" name="コンテンツ プレースホルダー 2"/>
          <p:cNvSpPr>
            <a:spLocks noGrp="1"/>
          </p:cNvSpPr>
          <p:nvPr>
            <p:ph idx="1"/>
          </p:nvPr>
        </p:nvSpPr>
        <p:spPr>
          <a:xfrm>
            <a:off x="621792" y="3901441"/>
            <a:ext cx="12070080" cy="3918711"/>
          </a:xfrm>
        </p:spPr>
        <p:txBody>
          <a:bodyPr>
            <a:normAutofit/>
          </a:bodyPr>
          <a:lstStyle/>
          <a:p>
            <a:pPr marL="0" indent="0">
              <a:buNone/>
            </a:pPr>
            <a:r>
              <a:rPr lang="ja-JP" altLang="en-US" sz="3840" spc="-267"/>
              <a:t>･</a:t>
            </a:r>
            <a:r>
              <a:rPr lang="en-US" altLang="ja-JP" sz="3840" spc="-267" dirty="0"/>
              <a:t>Announcement</a:t>
            </a:r>
            <a:r>
              <a:rPr lang="ja-JP" altLang="en-US" sz="3840" spc="-267"/>
              <a:t> </a:t>
            </a:r>
            <a:r>
              <a:rPr lang="en-US" altLang="ja-JP" sz="3840" spc="-267" dirty="0"/>
              <a:t>about Information system for Newcomers</a:t>
            </a:r>
          </a:p>
          <a:p>
            <a:pPr marL="0" indent="0">
              <a:buNone/>
            </a:pPr>
            <a:endParaRPr lang="en-US" altLang="ja-JP" sz="3840" dirty="0"/>
          </a:p>
          <a:p>
            <a:pPr marL="0" indent="0">
              <a:buNone/>
            </a:pPr>
            <a:r>
              <a:rPr lang="ja-JP" altLang="en-US" sz="3840"/>
              <a:t>･</a:t>
            </a:r>
            <a:r>
              <a:rPr lang="en-US" altLang="ja-JP" sz="3840" dirty="0"/>
              <a:t>How to activate your SSO-KID</a:t>
            </a:r>
          </a:p>
          <a:p>
            <a:pPr marL="0" indent="0">
              <a:buNone/>
            </a:pPr>
            <a:endParaRPr lang="en-US" altLang="ja-JP" sz="3840" dirty="0"/>
          </a:p>
          <a:p>
            <a:pPr marL="0" indent="0">
              <a:buNone/>
            </a:pPr>
            <a:r>
              <a:rPr lang="ja-JP" altLang="en-US" sz="3840"/>
              <a:t>･</a:t>
            </a:r>
            <a:r>
              <a:rPr lang="en-US" altLang="ja-JP" sz="3840" dirty="0"/>
              <a:t>Website notification</a:t>
            </a:r>
            <a:endParaRPr kumimoji="1" lang="en-US" altLang="ja-JP" sz="3840" dirty="0"/>
          </a:p>
        </p:txBody>
      </p:sp>
      <p:cxnSp>
        <p:nvCxnSpPr>
          <p:cNvPr id="5" name="直線コネクタ 4"/>
          <p:cNvCxnSpPr/>
          <p:nvPr/>
        </p:nvCxnSpPr>
        <p:spPr>
          <a:xfrm>
            <a:off x="1175851" y="3495040"/>
            <a:ext cx="1043093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962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About SSO-KID</a:t>
            </a:r>
            <a:endParaRPr kumimoji="1" lang="ja-JP" altLang="en-US" dirty="0"/>
          </a:p>
        </p:txBody>
      </p:sp>
      <p:grpSp>
        <p:nvGrpSpPr>
          <p:cNvPr id="4" name="Group 1983"/>
          <p:cNvGrpSpPr/>
          <p:nvPr/>
        </p:nvGrpSpPr>
        <p:grpSpPr>
          <a:xfrm>
            <a:off x="1603681" y="3083375"/>
            <a:ext cx="9414634" cy="1316598"/>
            <a:chOff x="-274332" y="0"/>
            <a:chExt cx="5650080" cy="741751"/>
          </a:xfrm>
        </p:grpSpPr>
        <p:sp>
          <p:nvSpPr>
            <p:cNvPr id="5" name="Shape 2821"/>
            <p:cNvSpPr/>
            <p:nvPr/>
          </p:nvSpPr>
          <p:spPr>
            <a:xfrm>
              <a:off x="-274332" y="0"/>
              <a:ext cx="5063803" cy="427106"/>
            </a:xfrm>
            <a:custGeom>
              <a:avLst/>
              <a:gdLst/>
              <a:ahLst/>
              <a:cxnLst/>
              <a:rect l="0" t="0" r="0" b="0"/>
              <a:pathLst>
                <a:path w="5185993" h="374518">
                  <a:moveTo>
                    <a:pt x="0" y="0"/>
                  </a:moveTo>
                  <a:lnTo>
                    <a:pt x="5185993" y="0"/>
                  </a:lnTo>
                  <a:lnTo>
                    <a:pt x="5185993" y="374518"/>
                  </a:lnTo>
                  <a:lnTo>
                    <a:pt x="0" y="374518"/>
                  </a:lnTo>
                  <a:lnTo>
                    <a:pt x="0" y="0"/>
                  </a:lnTo>
                </a:path>
              </a:pathLst>
            </a:custGeom>
            <a:ln w="0" cap="flat">
              <a:custDash>
                <a:ds d="300000" sp="225000"/>
              </a:custDash>
              <a:round/>
            </a:ln>
          </p:spPr>
          <p:style>
            <a:lnRef idx="0">
              <a:srgbClr val="000000">
                <a:alpha val="0"/>
              </a:srgbClr>
            </a:lnRef>
            <a:fillRef idx="1">
              <a:srgbClr val="851001"/>
            </a:fillRef>
            <a:effectRef idx="0">
              <a:scrgbClr r="0" g="0" b="0"/>
            </a:effectRef>
            <a:fontRef idx="none"/>
          </p:style>
          <p:txBody>
            <a:bodyPr/>
            <a:lstStyle/>
            <a:p>
              <a:endParaRPr lang="ja-JP" altLang="en-US" sz="2560"/>
            </a:p>
          </p:txBody>
        </p:sp>
        <p:sp>
          <p:nvSpPr>
            <p:cNvPr id="6" name="Rectangle 39"/>
            <p:cNvSpPr/>
            <p:nvPr/>
          </p:nvSpPr>
          <p:spPr>
            <a:xfrm>
              <a:off x="-96754" y="44994"/>
              <a:ext cx="5472502" cy="696757"/>
            </a:xfrm>
            <a:prstGeom prst="rect">
              <a:avLst/>
            </a:prstGeom>
            <a:ln>
              <a:noFill/>
            </a:ln>
          </p:spPr>
          <p:txBody>
            <a:bodyPr vert="horz" lIns="0" tIns="0" rIns="0" bIns="0" rtlCol="0">
              <a:noAutofit/>
            </a:bodyPr>
            <a:lstStyle/>
            <a:p>
              <a:pPr>
                <a:lnSpc>
                  <a:spcPct val="107000"/>
                </a:lnSpc>
                <a:spcAft>
                  <a:spcPts val="853"/>
                </a:spcAft>
              </a:pPr>
              <a:r>
                <a:rPr lang="en-US" altLang="ja-JP" sz="3413" kern="100" dirty="0">
                  <a:solidFill>
                    <a:srgbClr val="FEFFFE"/>
                  </a:solidFill>
                  <a:latin typeface="Calibri" panose="020F0502020204030204" pitchFamily="34" charset="0"/>
                  <a:ea typeface="ＭＳ 明朝" panose="02020609040205080304" pitchFamily="17" charset="-128"/>
                  <a:cs typeface="ＭＳ 明朝" panose="02020609040205080304" pitchFamily="17" charset="-128"/>
                </a:rPr>
                <a:t>Single Sign-On Kyushu university </a:t>
              </a:r>
              <a:r>
                <a:rPr lang="en-US" sz="3413" kern="100" dirty="0">
                  <a:solidFill>
                    <a:srgbClr val="FEFFFE"/>
                  </a:solidFill>
                  <a:latin typeface="Calibri" panose="020F0502020204030204" pitchFamily="34" charset="0"/>
                  <a:ea typeface="ＭＳ 明朝" panose="02020609040205080304" pitchFamily="17" charset="-128"/>
                  <a:cs typeface="ＭＳ 明朝" panose="02020609040205080304" pitchFamily="17" charset="-128"/>
                </a:rPr>
                <a:t>ID : SSO-KID</a:t>
              </a:r>
            </a:p>
            <a:p>
              <a:pPr>
                <a:lnSpc>
                  <a:spcPct val="107000"/>
                </a:lnSpc>
                <a:spcAft>
                  <a:spcPts val="853"/>
                </a:spcAft>
              </a:pPr>
              <a:r>
                <a:rPr lang="en-US" altLang="ja-JP" sz="3413" kern="100" dirty="0">
                  <a:solidFill>
                    <a:srgbClr val="A00000"/>
                  </a:solidFill>
                  <a:latin typeface="Calibri" panose="020F0502020204030204" pitchFamily="34" charset="0"/>
                  <a:ea typeface="ＭＳ 明朝" panose="02020609040205080304" pitchFamily="17" charset="-128"/>
                </a:rPr>
                <a:t>Student ID</a:t>
              </a:r>
            </a:p>
          </p:txBody>
        </p:sp>
      </p:grpSp>
      <p:cxnSp>
        <p:nvCxnSpPr>
          <p:cNvPr id="11" name="直線コネクタ 10"/>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コンテンツ プレースホルダー 2"/>
          <p:cNvSpPr>
            <a:spLocks noGrp="1"/>
          </p:cNvSpPr>
          <p:nvPr>
            <p:ph idx="1"/>
          </p:nvPr>
        </p:nvSpPr>
        <p:spPr>
          <a:xfrm>
            <a:off x="657419" y="5298717"/>
            <a:ext cx="11689963" cy="2204359"/>
          </a:xfrm>
        </p:spPr>
        <p:txBody>
          <a:bodyPr>
            <a:normAutofit/>
          </a:bodyPr>
          <a:lstStyle/>
          <a:p>
            <a:pPr marL="0" indent="0">
              <a:buNone/>
            </a:pPr>
            <a:r>
              <a:rPr kumimoji="1" lang="en-US" altLang="ja-JP" sz="3413" dirty="0"/>
              <a:t>Activation must be needed before you use services such like;</a:t>
            </a:r>
          </a:p>
          <a:p>
            <a:pPr marL="2438476" lvl="5" indent="0">
              <a:buNone/>
            </a:pPr>
            <a:r>
              <a:rPr lang="ja-JP" altLang="en-US" sz="3200"/>
              <a:t>・</a:t>
            </a:r>
            <a:r>
              <a:rPr lang="en-US" altLang="ja-JP" sz="3200" dirty="0" err="1"/>
              <a:t>kitenet</a:t>
            </a:r>
            <a:r>
              <a:rPr lang="en-US" altLang="ja-JP" sz="3200" dirty="0"/>
              <a:t>, </a:t>
            </a:r>
            <a:r>
              <a:rPr lang="en-US" altLang="ja-JP" sz="3200" dirty="0" err="1"/>
              <a:t>edunet</a:t>
            </a:r>
            <a:r>
              <a:rPr lang="en-US" altLang="ja-JP" sz="3200" dirty="0"/>
              <a:t> (School Wi-Fi network)</a:t>
            </a:r>
          </a:p>
          <a:p>
            <a:pPr marL="2438476" lvl="5" indent="0">
              <a:buNone/>
            </a:pPr>
            <a:r>
              <a:rPr kumimoji="1" lang="ja-JP" altLang="en-US" sz="3200" dirty="0"/>
              <a:t>・</a:t>
            </a:r>
            <a:r>
              <a:rPr lang="en-US" altLang="ja-JP" sz="3200" dirty="0" err="1"/>
              <a:t>Kyu</a:t>
            </a:r>
            <a:r>
              <a:rPr lang="en-US" altLang="ja-JP" sz="3200" dirty="0"/>
              <a:t>(Q)</a:t>
            </a:r>
            <a:r>
              <a:rPr lang="en-US" altLang="ja-JP" sz="3200" dirty="0" err="1"/>
              <a:t>shu</a:t>
            </a:r>
            <a:r>
              <a:rPr lang="en-US" altLang="ja-JP" sz="3200" dirty="0"/>
              <a:t> U. Primary Mail Service</a:t>
            </a:r>
            <a:endParaRPr kumimoji="1" lang="en-US" altLang="ja-JP" sz="3200" dirty="0"/>
          </a:p>
          <a:p>
            <a:pPr marL="0" indent="0">
              <a:buNone/>
            </a:pPr>
            <a:endParaRPr kumimoji="1" lang="ja-JP" altLang="en-US" dirty="0"/>
          </a:p>
        </p:txBody>
      </p:sp>
      <p:sp>
        <p:nvSpPr>
          <p:cNvPr id="13" name="Rectangle 40"/>
          <p:cNvSpPr/>
          <p:nvPr/>
        </p:nvSpPr>
        <p:spPr>
          <a:xfrm>
            <a:off x="7121963" y="4479836"/>
            <a:ext cx="4118661" cy="425525"/>
          </a:xfrm>
          <a:prstGeom prst="rect">
            <a:avLst/>
          </a:prstGeom>
          <a:ln>
            <a:noFill/>
          </a:ln>
        </p:spPr>
        <p:txBody>
          <a:bodyPr vert="horz" lIns="0" tIns="0" rIns="0" bIns="0" rtlCol="0">
            <a:noAutofit/>
          </a:bodyPr>
          <a:lstStyle/>
          <a:p>
            <a:pPr>
              <a:lnSpc>
                <a:spcPct val="107000"/>
              </a:lnSpc>
              <a:spcAft>
                <a:spcPts val="853"/>
              </a:spcAft>
            </a:pPr>
            <a:r>
              <a:rPr lang="en-US" altLang="ja-JP" sz="2560" kern="100" dirty="0">
                <a:latin typeface="Calibri" panose="020F0502020204030204" pitchFamily="34" charset="0"/>
                <a:ea typeface="ＭＳ 明朝" panose="02020609040205080304" pitchFamily="17" charset="-128"/>
                <a:cs typeface="ＭＳ 明朝" panose="02020609040205080304" pitchFamily="17" charset="-128"/>
              </a:rPr>
              <a:t>Kyushu University Common ID</a:t>
            </a:r>
          </a:p>
        </p:txBody>
      </p:sp>
      <p:cxnSp>
        <p:nvCxnSpPr>
          <p:cNvPr id="12" name="直線矢印コネクタ 11">
            <a:extLst>
              <a:ext uri="{FF2B5EF4-FFF2-40B4-BE49-F238E27FC236}">
                <a16:creationId xmlns:a16="http://schemas.microsoft.com/office/drawing/2014/main" id="{1B4CC3CC-D0E2-FC48-9F83-70F5820F115D}"/>
              </a:ext>
            </a:extLst>
          </p:cNvPr>
          <p:cNvCxnSpPr>
            <a:cxnSpLocks/>
            <a:endCxn id="13" idx="0"/>
          </p:cNvCxnSpPr>
          <p:nvPr/>
        </p:nvCxnSpPr>
        <p:spPr>
          <a:xfrm>
            <a:off x="8554388" y="3801550"/>
            <a:ext cx="626907" cy="678286"/>
          </a:xfrm>
          <a:prstGeom prst="straightConnector1">
            <a:avLst/>
          </a:prstGeom>
          <a:ln w="69850">
            <a:solidFill>
              <a:srgbClr val="A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8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5">
            <a:extLst>
              <a:ext uri="{FF2B5EF4-FFF2-40B4-BE49-F238E27FC236}">
                <a16:creationId xmlns:a16="http://schemas.microsoft.com/office/drawing/2014/main" id="{326FB02A-EA64-5D41-9C2D-0DD4331F05B4}"/>
              </a:ext>
            </a:extLst>
          </p:cNvPr>
          <p:cNvPicPr/>
          <p:nvPr/>
        </p:nvPicPr>
        <p:blipFill>
          <a:blip r:embed="rId3"/>
          <a:stretch>
            <a:fillRect/>
          </a:stretch>
        </p:blipFill>
        <p:spPr>
          <a:xfrm>
            <a:off x="318904" y="3917379"/>
            <a:ext cx="12537309" cy="4422100"/>
          </a:xfrm>
          <a:prstGeom prst="rect">
            <a:avLst/>
          </a:prstGeom>
        </p:spPr>
      </p:pic>
      <p:sp>
        <p:nvSpPr>
          <p:cNvPr id="2" name="タイトル 1"/>
          <p:cNvSpPr>
            <a:spLocks noGrp="1"/>
          </p:cNvSpPr>
          <p:nvPr>
            <p:ph type="title"/>
          </p:nvPr>
        </p:nvSpPr>
        <p:spPr/>
        <p:txBody>
          <a:bodyPr/>
          <a:lstStyle/>
          <a:p>
            <a:r>
              <a:rPr kumimoji="1" lang="en-US" altLang="ja-JP" dirty="0"/>
              <a:t>About SSO-KID</a:t>
            </a:r>
            <a:endParaRPr kumimoji="1" lang="ja-JP" altLang="en-US" dirty="0"/>
          </a:p>
        </p:txBody>
      </p:sp>
      <p:sp>
        <p:nvSpPr>
          <p:cNvPr id="5" name="Shape 2821"/>
          <p:cNvSpPr/>
          <p:nvPr/>
        </p:nvSpPr>
        <p:spPr>
          <a:xfrm>
            <a:off x="2908357" y="3232146"/>
            <a:ext cx="7149043" cy="616195"/>
          </a:xfrm>
          <a:custGeom>
            <a:avLst/>
            <a:gdLst/>
            <a:ahLst/>
            <a:cxnLst/>
            <a:rect l="0" t="0" r="0" b="0"/>
            <a:pathLst>
              <a:path w="5185993" h="374518">
                <a:moveTo>
                  <a:pt x="0" y="0"/>
                </a:moveTo>
                <a:lnTo>
                  <a:pt x="5185993" y="0"/>
                </a:lnTo>
                <a:lnTo>
                  <a:pt x="5185993" y="374518"/>
                </a:lnTo>
                <a:lnTo>
                  <a:pt x="0" y="374518"/>
                </a:lnTo>
                <a:lnTo>
                  <a:pt x="0" y="0"/>
                </a:lnTo>
              </a:path>
            </a:pathLst>
          </a:custGeom>
          <a:ln w="0" cap="flat">
            <a:custDash>
              <a:ds d="300000" sp="225000"/>
            </a:custDash>
            <a:round/>
          </a:ln>
        </p:spPr>
        <p:style>
          <a:lnRef idx="0">
            <a:srgbClr val="000000">
              <a:alpha val="0"/>
            </a:srgbClr>
          </a:lnRef>
          <a:fillRef idx="1">
            <a:srgbClr val="851001"/>
          </a:fillRef>
          <a:effectRef idx="0">
            <a:scrgbClr r="0" g="0" b="0"/>
          </a:effectRef>
          <a:fontRef idx="none"/>
        </p:style>
        <p:txBody>
          <a:bodyPr/>
          <a:lstStyle/>
          <a:p>
            <a:endParaRPr lang="ja-JP" altLang="en-US" sz="2560"/>
          </a:p>
        </p:txBody>
      </p:sp>
      <p:sp>
        <p:nvSpPr>
          <p:cNvPr id="6" name="Rectangle 39"/>
          <p:cNvSpPr/>
          <p:nvPr/>
        </p:nvSpPr>
        <p:spPr>
          <a:xfrm>
            <a:off x="3117718" y="3285195"/>
            <a:ext cx="6939683" cy="463636"/>
          </a:xfrm>
          <a:prstGeom prst="rect">
            <a:avLst/>
          </a:prstGeom>
          <a:ln>
            <a:noFill/>
          </a:ln>
        </p:spPr>
        <p:txBody>
          <a:bodyPr vert="horz" lIns="0" tIns="0" rIns="0" bIns="0" rtlCol="0">
            <a:noAutofit/>
          </a:bodyPr>
          <a:lstStyle/>
          <a:p>
            <a:pPr>
              <a:lnSpc>
                <a:spcPct val="107000"/>
              </a:lnSpc>
              <a:spcAft>
                <a:spcPts val="853"/>
              </a:spcAft>
            </a:pPr>
            <a:r>
              <a:rPr lang="en-US" altLang="ja-JP" sz="2987" kern="100" dirty="0" err="1">
                <a:solidFill>
                  <a:srgbClr val="FEFFFE"/>
                </a:solidFill>
                <a:latin typeface="Calibri" panose="020F0502020204030204" pitchFamily="34" charset="0"/>
                <a:ea typeface="ＭＳ 明朝" panose="02020609040205080304" pitchFamily="17" charset="-128"/>
                <a:cs typeface="ＭＳ 明朝" panose="02020609040205080304" pitchFamily="17" charset="-128"/>
              </a:rPr>
              <a:t>Importtant</a:t>
            </a:r>
            <a:r>
              <a:rPr lang="en-US" altLang="ja-JP" sz="2987" kern="100" dirty="0">
                <a:solidFill>
                  <a:srgbClr val="FEFFFE"/>
                </a:solidFill>
                <a:latin typeface="Calibri" panose="020F0502020204030204" pitchFamily="34" charset="0"/>
                <a:ea typeface="ＭＳ 明朝" panose="02020609040205080304" pitchFamily="17" charset="-128"/>
                <a:cs typeface="ＭＳ 明朝" panose="02020609040205080304" pitchFamily="17" charset="-128"/>
              </a:rPr>
              <a:t> Information for Activate</a:t>
            </a:r>
            <a:r>
              <a:rPr lang="en-US" sz="2987" kern="100" dirty="0">
                <a:solidFill>
                  <a:srgbClr val="FEFFFE"/>
                </a:solidFill>
                <a:latin typeface="Calibri" panose="020F0502020204030204" pitchFamily="34" charset="0"/>
                <a:ea typeface="ＭＳ 明朝" panose="02020609040205080304" pitchFamily="17" charset="-128"/>
                <a:cs typeface="ＭＳ 明朝" panose="02020609040205080304" pitchFamily="17" charset="-128"/>
              </a:rPr>
              <a:t> SSO-KID</a:t>
            </a:r>
            <a:endParaRPr lang="ja-JP" altLang="en-US" sz="2987" kern="100" dirty="0">
              <a:latin typeface="Calibri" panose="020F0502020204030204" pitchFamily="34" charset="0"/>
              <a:ea typeface="Calibri" panose="020F0502020204030204" pitchFamily="34" charset="0"/>
            </a:endParaRPr>
          </a:p>
        </p:txBody>
      </p:sp>
      <p:sp>
        <p:nvSpPr>
          <p:cNvPr id="10" name="Shape 48"/>
          <p:cNvSpPr/>
          <p:nvPr/>
        </p:nvSpPr>
        <p:spPr>
          <a:xfrm>
            <a:off x="7965972" y="5509070"/>
            <a:ext cx="449428" cy="1832684"/>
          </a:xfrm>
          <a:custGeom>
            <a:avLst/>
            <a:gdLst/>
            <a:ahLst/>
            <a:cxnLst/>
            <a:rect l="0" t="0" r="0" b="0"/>
            <a:pathLst>
              <a:path w="381204" h="1247230">
                <a:moveTo>
                  <a:pt x="0" y="0"/>
                </a:moveTo>
                <a:lnTo>
                  <a:pt x="381204" y="0"/>
                </a:lnTo>
                <a:lnTo>
                  <a:pt x="381204" y="1247230"/>
                </a:lnTo>
                <a:lnTo>
                  <a:pt x="0" y="1247230"/>
                </a:lnTo>
                <a:close/>
              </a:path>
            </a:pathLst>
          </a:custGeom>
          <a:ln w="59085" cap="flat">
            <a:miter lim="100000"/>
          </a:ln>
        </p:spPr>
        <p:style>
          <a:lnRef idx="1">
            <a:srgbClr val="C82505"/>
          </a:lnRef>
          <a:fillRef idx="0">
            <a:srgbClr val="000000">
              <a:alpha val="0"/>
            </a:srgbClr>
          </a:fillRef>
          <a:effectRef idx="0">
            <a:scrgbClr r="0" g="0" b="0"/>
          </a:effectRef>
          <a:fontRef idx="none"/>
        </p:style>
        <p:txBody>
          <a:bodyPr/>
          <a:lstStyle/>
          <a:p>
            <a:endParaRPr lang="ja-JP" altLang="en-US" sz="2560"/>
          </a:p>
        </p:txBody>
      </p:sp>
      <p:cxnSp>
        <p:nvCxnSpPr>
          <p:cNvPr id="11" name="直線コネクタ 10"/>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テキスト ボックス 13"/>
          <p:cNvSpPr txBox="1"/>
          <p:nvPr/>
        </p:nvSpPr>
        <p:spPr>
          <a:xfrm>
            <a:off x="493367" y="7671879"/>
            <a:ext cx="2335499" cy="880241"/>
          </a:xfrm>
          <a:prstGeom prst="rect">
            <a:avLst/>
          </a:prstGeom>
          <a:solidFill>
            <a:schemeClr val="bg1"/>
          </a:solidFill>
        </p:spPr>
        <p:txBody>
          <a:bodyPr wrap="square" rtlCol="0">
            <a:spAutoFit/>
          </a:bodyPr>
          <a:lstStyle/>
          <a:p>
            <a:r>
              <a:rPr kumimoji="1" lang="en-US" altLang="ja-JP" sz="2560" b="1" dirty="0">
                <a:solidFill>
                  <a:srgbClr val="C00000"/>
                </a:solidFill>
              </a:rPr>
              <a:t>Registration Code</a:t>
            </a:r>
            <a:endParaRPr kumimoji="1" lang="ja-JP" altLang="en-US" sz="2560" b="1" dirty="0">
              <a:solidFill>
                <a:srgbClr val="C00000"/>
              </a:solidFill>
            </a:endParaRPr>
          </a:p>
        </p:txBody>
      </p:sp>
      <p:sp>
        <p:nvSpPr>
          <p:cNvPr id="16" name="Shape 46">
            <a:extLst>
              <a:ext uri="{FF2B5EF4-FFF2-40B4-BE49-F238E27FC236}">
                <a16:creationId xmlns:a16="http://schemas.microsoft.com/office/drawing/2014/main" id="{1831A325-968A-9E41-AFC3-5BC19B235229}"/>
              </a:ext>
            </a:extLst>
          </p:cNvPr>
          <p:cNvSpPr/>
          <p:nvPr/>
        </p:nvSpPr>
        <p:spPr>
          <a:xfrm>
            <a:off x="3917148" y="4968429"/>
            <a:ext cx="817198" cy="335778"/>
          </a:xfrm>
          <a:custGeom>
            <a:avLst/>
            <a:gdLst/>
            <a:ahLst/>
            <a:cxnLst/>
            <a:rect l="0" t="0" r="0" b="0"/>
            <a:pathLst>
              <a:path w="824725" h="151506">
                <a:moveTo>
                  <a:pt x="0" y="0"/>
                </a:moveTo>
                <a:lnTo>
                  <a:pt x="824725" y="0"/>
                </a:lnTo>
                <a:lnTo>
                  <a:pt x="824725" y="151506"/>
                </a:lnTo>
                <a:lnTo>
                  <a:pt x="0" y="151506"/>
                </a:lnTo>
                <a:close/>
              </a:path>
            </a:pathLst>
          </a:custGeom>
          <a:ln w="59085" cap="flat">
            <a:miter lim="100000"/>
          </a:ln>
        </p:spPr>
        <p:style>
          <a:lnRef idx="1">
            <a:srgbClr val="C82505"/>
          </a:lnRef>
          <a:fillRef idx="0">
            <a:srgbClr val="000000">
              <a:alpha val="0"/>
            </a:srgbClr>
          </a:fillRef>
          <a:effectRef idx="0">
            <a:scrgbClr r="0" g="0" b="0"/>
          </a:effectRef>
          <a:fontRef idx="none"/>
        </p:style>
        <p:txBody>
          <a:bodyPr/>
          <a:lstStyle/>
          <a:p>
            <a:endParaRPr lang="ja-JP" altLang="en-US" sz="2560"/>
          </a:p>
        </p:txBody>
      </p:sp>
      <p:sp>
        <p:nvSpPr>
          <p:cNvPr id="17" name="テキスト ボックス 16">
            <a:extLst>
              <a:ext uri="{FF2B5EF4-FFF2-40B4-BE49-F238E27FC236}">
                <a16:creationId xmlns:a16="http://schemas.microsoft.com/office/drawing/2014/main" id="{D3A5033F-955D-7C4E-8D98-816DD0F267AB}"/>
              </a:ext>
            </a:extLst>
          </p:cNvPr>
          <p:cNvSpPr txBox="1"/>
          <p:nvPr/>
        </p:nvSpPr>
        <p:spPr>
          <a:xfrm>
            <a:off x="1312291" y="5527107"/>
            <a:ext cx="1516575" cy="880241"/>
          </a:xfrm>
          <a:prstGeom prst="rect">
            <a:avLst/>
          </a:prstGeom>
          <a:solidFill>
            <a:schemeClr val="bg1"/>
          </a:solidFill>
        </p:spPr>
        <p:txBody>
          <a:bodyPr wrap="square" rtlCol="0">
            <a:spAutoFit/>
          </a:bodyPr>
          <a:lstStyle/>
          <a:p>
            <a:r>
              <a:rPr kumimoji="1" lang="en-US" altLang="ja-JP" sz="2560" b="1" dirty="0">
                <a:solidFill>
                  <a:srgbClr val="C00000"/>
                </a:solidFill>
              </a:rPr>
              <a:t>Student ID</a:t>
            </a:r>
            <a:endParaRPr kumimoji="1" lang="ja-JP" altLang="en-US" sz="2560" b="1" dirty="0">
              <a:solidFill>
                <a:srgbClr val="C00000"/>
              </a:solidFill>
            </a:endParaRPr>
          </a:p>
        </p:txBody>
      </p:sp>
      <p:cxnSp>
        <p:nvCxnSpPr>
          <p:cNvPr id="19" name="直線矢印コネクタ 18">
            <a:extLst>
              <a:ext uri="{FF2B5EF4-FFF2-40B4-BE49-F238E27FC236}">
                <a16:creationId xmlns:a16="http://schemas.microsoft.com/office/drawing/2014/main" id="{1539B639-BA59-554C-A45D-2B3148C0607A}"/>
              </a:ext>
            </a:extLst>
          </p:cNvPr>
          <p:cNvCxnSpPr>
            <a:cxnSpLocks/>
          </p:cNvCxnSpPr>
          <p:nvPr/>
        </p:nvCxnSpPr>
        <p:spPr>
          <a:xfrm flipV="1">
            <a:off x="2828866" y="5308230"/>
            <a:ext cx="751473" cy="422410"/>
          </a:xfrm>
          <a:prstGeom prst="straightConnector1">
            <a:avLst/>
          </a:prstGeom>
          <a:ln w="60325">
            <a:solidFill>
              <a:srgbClr val="A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D6C6CEA-D170-5E43-8508-1B3C6BCAC5CF}"/>
              </a:ext>
            </a:extLst>
          </p:cNvPr>
          <p:cNvCxnSpPr/>
          <p:nvPr/>
        </p:nvCxnSpPr>
        <p:spPr>
          <a:xfrm flipH="1">
            <a:off x="1333341" y="5353189"/>
            <a:ext cx="3006348" cy="1787233"/>
          </a:xfrm>
          <a:prstGeom prst="straightConnector1">
            <a:avLst/>
          </a:prstGeom>
          <a:ln w="63500">
            <a:solidFill>
              <a:srgbClr val="A0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A4F45FA-C56D-2B4D-9B82-132DD2ED599D}"/>
              </a:ext>
            </a:extLst>
          </p:cNvPr>
          <p:cNvSpPr txBox="1"/>
          <p:nvPr/>
        </p:nvSpPr>
        <p:spPr>
          <a:xfrm>
            <a:off x="9133721" y="6221680"/>
            <a:ext cx="1272027" cy="880241"/>
          </a:xfrm>
          <a:prstGeom prst="rect">
            <a:avLst/>
          </a:prstGeom>
          <a:solidFill>
            <a:schemeClr val="bg1"/>
          </a:solidFill>
        </p:spPr>
        <p:txBody>
          <a:bodyPr wrap="square" rtlCol="0">
            <a:spAutoFit/>
          </a:bodyPr>
          <a:lstStyle/>
          <a:p>
            <a:r>
              <a:rPr kumimoji="1" lang="en-US" altLang="ja-JP" sz="2560" b="1" dirty="0">
                <a:solidFill>
                  <a:srgbClr val="C00000"/>
                </a:solidFill>
              </a:rPr>
              <a:t>SSO-KID</a:t>
            </a:r>
            <a:endParaRPr kumimoji="1" lang="ja-JP" altLang="en-US" sz="2560" b="1" dirty="0">
              <a:solidFill>
                <a:srgbClr val="C00000"/>
              </a:solidFill>
            </a:endParaRPr>
          </a:p>
        </p:txBody>
      </p:sp>
      <p:cxnSp>
        <p:nvCxnSpPr>
          <p:cNvPr id="26" name="直線矢印コネクタ 25">
            <a:extLst>
              <a:ext uri="{FF2B5EF4-FFF2-40B4-BE49-F238E27FC236}">
                <a16:creationId xmlns:a16="http://schemas.microsoft.com/office/drawing/2014/main" id="{05E5B60E-7A05-E248-85A7-931B1672F8E9}"/>
              </a:ext>
            </a:extLst>
          </p:cNvPr>
          <p:cNvCxnSpPr/>
          <p:nvPr/>
        </p:nvCxnSpPr>
        <p:spPr>
          <a:xfrm flipH="1" flipV="1">
            <a:off x="8423049" y="6076074"/>
            <a:ext cx="710672" cy="342583"/>
          </a:xfrm>
          <a:prstGeom prst="straightConnector1">
            <a:avLst/>
          </a:prstGeom>
          <a:ln w="63500">
            <a:solidFill>
              <a:srgbClr val="A00000"/>
            </a:solidFill>
            <a:tailEnd type="triangle"/>
          </a:ln>
        </p:spPr>
        <p:style>
          <a:lnRef idx="1">
            <a:schemeClr val="accent1"/>
          </a:lnRef>
          <a:fillRef idx="0">
            <a:schemeClr val="accent1"/>
          </a:fillRef>
          <a:effectRef idx="0">
            <a:schemeClr val="accent1"/>
          </a:effectRef>
          <a:fontRef idx="minor">
            <a:schemeClr val="tx1"/>
          </a:fontRef>
        </p:style>
      </p:cxnSp>
      <p:sp>
        <p:nvSpPr>
          <p:cNvPr id="28" name="Shape 2821">
            <a:extLst>
              <a:ext uri="{FF2B5EF4-FFF2-40B4-BE49-F238E27FC236}">
                <a16:creationId xmlns:a16="http://schemas.microsoft.com/office/drawing/2014/main" id="{7E9433D0-330F-A441-B8BB-C444DB61E7B0}"/>
              </a:ext>
            </a:extLst>
          </p:cNvPr>
          <p:cNvSpPr/>
          <p:nvPr/>
        </p:nvSpPr>
        <p:spPr>
          <a:xfrm>
            <a:off x="2908357" y="3248135"/>
            <a:ext cx="7149043" cy="616195"/>
          </a:xfrm>
          <a:custGeom>
            <a:avLst/>
            <a:gdLst/>
            <a:ahLst/>
            <a:cxnLst/>
            <a:rect l="0" t="0" r="0" b="0"/>
            <a:pathLst>
              <a:path w="5185993" h="374518">
                <a:moveTo>
                  <a:pt x="0" y="0"/>
                </a:moveTo>
                <a:lnTo>
                  <a:pt x="5185993" y="0"/>
                </a:lnTo>
                <a:lnTo>
                  <a:pt x="5185993" y="374518"/>
                </a:lnTo>
                <a:lnTo>
                  <a:pt x="0" y="374518"/>
                </a:lnTo>
                <a:lnTo>
                  <a:pt x="0" y="0"/>
                </a:lnTo>
              </a:path>
            </a:pathLst>
          </a:custGeom>
          <a:ln w="0" cap="flat">
            <a:custDash>
              <a:ds d="300000" sp="225000"/>
            </a:custDash>
            <a:round/>
          </a:ln>
        </p:spPr>
        <p:style>
          <a:lnRef idx="0">
            <a:srgbClr val="000000">
              <a:alpha val="0"/>
            </a:srgbClr>
          </a:lnRef>
          <a:fillRef idx="1">
            <a:srgbClr val="851001"/>
          </a:fillRef>
          <a:effectRef idx="0">
            <a:scrgbClr r="0" g="0" b="0"/>
          </a:effectRef>
          <a:fontRef idx="none"/>
        </p:style>
        <p:txBody>
          <a:bodyPr/>
          <a:lstStyle/>
          <a:p>
            <a:endParaRPr lang="ja-JP" altLang="en-US" sz="2560"/>
          </a:p>
        </p:txBody>
      </p:sp>
      <p:sp>
        <p:nvSpPr>
          <p:cNvPr id="29" name="Rectangle 39">
            <a:extLst>
              <a:ext uri="{FF2B5EF4-FFF2-40B4-BE49-F238E27FC236}">
                <a16:creationId xmlns:a16="http://schemas.microsoft.com/office/drawing/2014/main" id="{D4AB95A8-F1F2-524D-9F6A-1D4E9CF97B70}"/>
              </a:ext>
            </a:extLst>
          </p:cNvPr>
          <p:cNvSpPr/>
          <p:nvPr/>
        </p:nvSpPr>
        <p:spPr>
          <a:xfrm>
            <a:off x="3117718" y="3301185"/>
            <a:ext cx="6939683" cy="463636"/>
          </a:xfrm>
          <a:prstGeom prst="rect">
            <a:avLst/>
          </a:prstGeom>
          <a:ln>
            <a:noFill/>
          </a:ln>
        </p:spPr>
        <p:txBody>
          <a:bodyPr vert="horz" lIns="0" tIns="0" rIns="0" bIns="0" rtlCol="0">
            <a:noAutofit/>
          </a:bodyPr>
          <a:lstStyle/>
          <a:p>
            <a:pPr>
              <a:lnSpc>
                <a:spcPct val="107000"/>
              </a:lnSpc>
              <a:spcAft>
                <a:spcPts val="853"/>
              </a:spcAft>
            </a:pPr>
            <a:r>
              <a:rPr lang="en-US" altLang="ja-JP" sz="2987" kern="100" dirty="0">
                <a:solidFill>
                  <a:srgbClr val="FEFFFE"/>
                </a:solidFill>
                <a:latin typeface="Calibri" panose="020F0502020204030204" pitchFamily="34" charset="0"/>
                <a:ea typeface="ＭＳ 明朝" panose="02020609040205080304" pitchFamily="17" charset="-128"/>
                <a:cs typeface="ＭＳ 明朝" panose="02020609040205080304" pitchFamily="17" charset="-128"/>
              </a:rPr>
              <a:t>Important Information for Activate</a:t>
            </a:r>
            <a:r>
              <a:rPr lang="en-US" sz="2987" kern="100" dirty="0">
                <a:solidFill>
                  <a:srgbClr val="FEFFFE"/>
                </a:solidFill>
                <a:latin typeface="Calibri" panose="020F0502020204030204" pitchFamily="34" charset="0"/>
                <a:ea typeface="ＭＳ 明朝" panose="02020609040205080304" pitchFamily="17" charset="-128"/>
                <a:cs typeface="ＭＳ 明朝" panose="02020609040205080304" pitchFamily="17" charset="-128"/>
              </a:rPr>
              <a:t> SSO-KID</a:t>
            </a:r>
            <a:endParaRPr lang="ja-JP" altLang="en-US" sz="2987" kern="100" dirty="0">
              <a:latin typeface="Calibri" panose="020F0502020204030204" pitchFamily="34" charset="0"/>
              <a:ea typeface="Calibri" panose="020F0502020204030204" pitchFamily="34" charset="0"/>
            </a:endParaRPr>
          </a:p>
        </p:txBody>
      </p:sp>
      <p:sp>
        <p:nvSpPr>
          <p:cNvPr id="31" name="Shape 46">
            <a:extLst>
              <a:ext uri="{FF2B5EF4-FFF2-40B4-BE49-F238E27FC236}">
                <a16:creationId xmlns:a16="http://schemas.microsoft.com/office/drawing/2014/main" id="{1B7BE7C8-EB54-484F-8E87-4CBF385D472D}"/>
              </a:ext>
            </a:extLst>
          </p:cNvPr>
          <p:cNvSpPr/>
          <p:nvPr/>
        </p:nvSpPr>
        <p:spPr>
          <a:xfrm>
            <a:off x="3099950" y="4987173"/>
            <a:ext cx="817198" cy="335778"/>
          </a:xfrm>
          <a:custGeom>
            <a:avLst/>
            <a:gdLst/>
            <a:ahLst/>
            <a:cxnLst/>
            <a:rect l="0" t="0" r="0" b="0"/>
            <a:pathLst>
              <a:path w="824725" h="151506">
                <a:moveTo>
                  <a:pt x="0" y="0"/>
                </a:moveTo>
                <a:lnTo>
                  <a:pt x="824725" y="0"/>
                </a:lnTo>
                <a:lnTo>
                  <a:pt x="824725" y="151506"/>
                </a:lnTo>
                <a:lnTo>
                  <a:pt x="0" y="151506"/>
                </a:lnTo>
                <a:close/>
              </a:path>
            </a:pathLst>
          </a:custGeom>
          <a:ln w="59085" cap="flat">
            <a:miter lim="100000"/>
          </a:ln>
        </p:spPr>
        <p:style>
          <a:lnRef idx="1">
            <a:srgbClr val="C82505"/>
          </a:lnRef>
          <a:fillRef idx="0">
            <a:srgbClr val="000000">
              <a:alpha val="0"/>
            </a:srgbClr>
          </a:fillRef>
          <a:effectRef idx="0">
            <a:scrgbClr r="0" g="0" b="0"/>
          </a:effectRef>
          <a:fontRef idx="none"/>
        </p:style>
        <p:txBody>
          <a:bodyPr/>
          <a:lstStyle/>
          <a:p>
            <a:endParaRPr lang="ja-JP" altLang="en-US" sz="2560"/>
          </a:p>
        </p:txBody>
      </p:sp>
      <p:sp>
        <p:nvSpPr>
          <p:cNvPr id="20" name="Shape 46">
            <a:extLst>
              <a:ext uri="{FF2B5EF4-FFF2-40B4-BE49-F238E27FC236}">
                <a16:creationId xmlns:a16="http://schemas.microsoft.com/office/drawing/2014/main" id="{1831A325-968A-9E41-AFC3-5BC19B235229}"/>
              </a:ext>
            </a:extLst>
          </p:cNvPr>
          <p:cNvSpPr/>
          <p:nvPr/>
        </p:nvSpPr>
        <p:spPr>
          <a:xfrm>
            <a:off x="647700" y="7142804"/>
            <a:ext cx="817198" cy="335778"/>
          </a:xfrm>
          <a:custGeom>
            <a:avLst/>
            <a:gdLst/>
            <a:ahLst/>
            <a:cxnLst/>
            <a:rect l="0" t="0" r="0" b="0"/>
            <a:pathLst>
              <a:path w="824725" h="151506">
                <a:moveTo>
                  <a:pt x="0" y="0"/>
                </a:moveTo>
                <a:lnTo>
                  <a:pt x="824725" y="0"/>
                </a:lnTo>
                <a:lnTo>
                  <a:pt x="824725" y="151506"/>
                </a:lnTo>
                <a:lnTo>
                  <a:pt x="0" y="151506"/>
                </a:lnTo>
                <a:close/>
              </a:path>
            </a:pathLst>
          </a:custGeom>
          <a:ln w="59085" cap="flat">
            <a:miter lim="100000"/>
          </a:ln>
        </p:spPr>
        <p:style>
          <a:lnRef idx="1">
            <a:srgbClr val="C82505"/>
          </a:lnRef>
          <a:fillRef idx="0">
            <a:srgbClr val="000000">
              <a:alpha val="0"/>
            </a:srgbClr>
          </a:fillRef>
          <a:effectRef idx="0">
            <a:scrgbClr r="0" g="0" b="0"/>
          </a:effectRef>
          <a:fontRef idx="none"/>
        </p:style>
        <p:txBody>
          <a:bodyPr/>
          <a:lstStyle/>
          <a:p>
            <a:endParaRPr lang="ja-JP" altLang="en-US" sz="2560"/>
          </a:p>
        </p:txBody>
      </p:sp>
    </p:spTree>
    <p:extLst>
      <p:ext uri="{BB962C8B-B14F-4D97-AF65-F5344CB8AC3E}">
        <p14:creationId xmlns:p14="http://schemas.microsoft.com/office/powerpoint/2010/main" val="3876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24" grpId="0" animBg="1"/>
      <p:bldP spid="31"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4080" y="1896196"/>
            <a:ext cx="9753600" cy="834813"/>
          </a:xfrm>
        </p:spPr>
        <p:txBody>
          <a:bodyPr>
            <a:normAutofit/>
          </a:bodyPr>
          <a:lstStyle/>
          <a:p>
            <a:pPr algn="l"/>
            <a:r>
              <a:rPr kumimoji="1" lang="en-US" altLang="ja-JP" sz="4693" dirty="0"/>
              <a:t>SSO-KID Account Activation 1</a:t>
            </a:r>
            <a:endParaRPr kumimoji="1" lang="ja-JP" altLang="en-US" sz="4693" dirty="0"/>
          </a:p>
        </p:txBody>
      </p:sp>
      <p:sp>
        <p:nvSpPr>
          <p:cNvPr id="3" name="サブタイトル 2"/>
          <p:cNvSpPr>
            <a:spLocks noGrp="1"/>
          </p:cNvSpPr>
          <p:nvPr>
            <p:ph type="subTitle" idx="1"/>
          </p:nvPr>
        </p:nvSpPr>
        <p:spPr>
          <a:xfrm>
            <a:off x="1292313" y="3131821"/>
            <a:ext cx="9908882" cy="707381"/>
          </a:xfrm>
        </p:spPr>
        <p:txBody>
          <a:bodyPr>
            <a:normAutofit/>
          </a:bodyPr>
          <a:lstStyle/>
          <a:p>
            <a:pPr algn="l"/>
            <a:r>
              <a:rPr kumimoji="1" lang="en-US" altLang="ja-JP" sz="2987" dirty="0"/>
              <a:t>Visit the website on the material  to refer a guidance.</a:t>
            </a:r>
            <a:endParaRPr kumimoji="1" lang="ja-JP" altLang="en-US" sz="2987" dirty="0"/>
          </a:p>
        </p:txBody>
      </p:sp>
      <p:cxnSp>
        <p:nvCxnSpPr>
          <p:cNvPr id="4" name="直線コネクタ 3"/>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サブタイトル 2"/>
          <p:cNvSpPr txBox="1">
            <a:spLocks/>
          </p:cNvSpPr>
          <p:nvPr/>
        </p:nvSpPr>
        <p:spPr>
          <a:xfrm>
            <a:off x="1628816" y="7175002"/>
            <a:ext cx="9757926" cy="707381"/>
          </a:xfrm>
          <a:prstGeom prst="rect">
            <a:avLst/>
          </a:prstGeom>
        </p:spPr>
        <p:txBody>
          <a:bodyPr vert="horz" lIns="97536" tIns="48768" rIns="97536" bIns="48768"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987" dirty="0"/>
              <a:t>Click the mark in red to display the guidance for activation.</a:t>
            </a:r>
            <a:endParaRPr lang="ja-JP" altLang="en-US" sz="2987" dirty="0"/>
          </a:p>
        </p:txBody>
      </p:sp>
      <p:pic>
        <p:nvPicPr>
          <p:cNvPr id="6" name="図 5">
            <a:extLst>
              <a:ext uri="{FF2B5EF4-FFF2-40B4-BE49-F238E27FC236}">
                <a16:creationId xmlns:a16="http://schemas.microsoft.com/office/drawing/2014/main" id="{DFC92E8C-704C-BB4B-A062-1EA7A731B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108" y="3839202"/>
            <a:ext cx="5717343" cy="2999682"/>
          </a:xfrm>
          <a:prstGeom prst="rect">
            <a:avLst/>
          </a:prstGeom>
          <a:ln w="19050">
            <a:solidFill>
              <a:schemeClr val="tx1"/>
            </a:solidFill>
          </a:ln>
          <a:effectLst>
            <a:outerShdw blurRad="50800" dist="50800" dir="7800000" algn="ctr" rotWithShape="0">
              <a:schemeClr val="tx1"/>
            </a:outerShdw>
          </a:effectLst>
        </p:spPr>
      </p:pic>
      <p:sp>
        <p:nvSpPr>
          <p:cNvPr id="9" name="正方形/長方形 8">
            <a:extLst>
              <a:ext uri="{FF2B5EF4-FFF2-40B4-BE49-F238E27FC236}">
                <a16:creationId xmlns:a16="http://schemas.microsoft.com/office/drawing/2014/main" id="{750AA491-C9E6-3C42-B76C-3F924BCB3310}"/>
              </a:ext>
            </a:extLst>
          </p:cNvPr>
          <p:cNvSpPr/>
          <p:nvPr/>
        </p:nvSpPr>
        <p:spPr>
          <a:xfrm>
            <a:off x="7053942" y="4807134"/>
            <a:ext cx="1915886" cy="470262"/>
          </a:xfrm>
          <a:prstGeom prst="rect">
            <a:avLst/>
          </a:pr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60"/>
          </a:p>
        </p:txBody>
      </p:sp>
    </p:spTree>
    <p:extLst>
      <p:ext uri="{BB962C8B-B14F-4D97-AF65-F5344CB8AC3E}">
        <p14:creationId xmlns:p14="http://schemas.microsoft.com/office/powerpoint/2010/main" val="1217012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94080" y="1896196"/>
            <a:ext cx="9753600" cy="834813"/>
          </a:xfrm>
          <a:prstGeom prst="rect">
            <a:avLst/>
          </a:prstGeom>
        </p:spPr>
        <p:txBody>
          <a:bodyPr vert="horz" lIns="97536" tIns="48768" rIns="97536" bIns="4876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693" dirty="0"/>
              <a:t>SSO-KID Account Activation 2</a:t>
            </a:r>
            <a:endParaRPr lang="ja-JP" altLang="en-US" sz="4693" dirty="0"/>
          </a:p>
        </p:txBody>
      </p:sp>
      <p:cxnSp>
        <p:nvCxnSpPr>
          <p:cNvPr id="5" name="直線コネクタ 4"/>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4"/>
          <p:cNvSpPr>
            <a:spLocks noChangeArrowheads="1"/>
          </p:cNvSpPr>
          <p:nvPr/>
        </p:nvSpPr>
        <p:spPr bwMode="auto">
          <a:xfrm>
            <a:off x="391160" y="3152981"/>
            <a:ext cx="19704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endParaRPr lang="ja-JP" altLang="en-US" sz="2560"/>
          </a:p>
        </p:txBody>
      </p:sp>
      <p:sp>
        <p:nvSpPr>
          <p:cNvPr id="11" name="サブタイトル 2"/>
          <p:cNvSpPr txBox="1">
            <a:spLocks/>
          </p:cNvSpPr>
          <p:nvPr/>
        </p:nvSpPr>
        <p:spPr>
          <a:xfrm>
            <a:off x="1460563" y="7055104"/>
            <a:ext cx="10094430" cy="975360"/>
          </a:xfrm>
          <a:prstGeom prst="rect">
            <a:avLst/>
          </a:prstGeom>
        </p:spPr>
        <p:txBody>
          <a:bodyPr vert="horz" lIns="97536" tIns="48768" rIns="97536" bIns="48768"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1920"/>
              </a:spcBef>
            </a:pPr>
            <a:r>
              <a:rPr lang="en-US" altLang="ja-JP" sz="2987" dirty="0"/>
              <a:t>Click the mark in red and follow the guidance displayed to activate your account.</a:t>
            </a:r>
            <a:endParaRPr lang="ja-JP" altLang="en-US" sz="2987" dirty="0"/>
          </a:p>
        </p:txBody>
      </p:sp>
      <p:pic>
        <p:nvPicPr>
          <p:cNvPr id="3" name="図 2">
            <a:extLst>
              <a:ext uri="{FF2B5EF4-FFF2-40B4-BE49-F238E27FC236}">
                <a16:creationId xmlns:a16="http://schemas.microsoft.com/office/drawing/2014/main" id="{B03E37A7-3F4E-7942-A5C5-90E1A7BAB4FE}"/>
              </a:ext>
            </a:extLst>
          </p:cNvPr>
          <p:cNvPicPr>
            <a:picLocks noChangeAspect="1"/>
          </p:cNvPicPr>
          <p:nvPr/>
        </p:nvPicPr>
        <p:blipFill>
          <a:blip r:embed="rId3"/>
          <a:stretch>
            <a:fillRect/>
          </a:stretch>
        </p:blipFill>
        <p:spPr>
          <a:xfrm>
            <a:off x="2340864" y="2878380"/>
            <a:ext cx="6744663" cy="3995590"/>
          </a:xfrm>
          <a:prstGeom prst="rect">
            <a:avLst/>
          </a:prstGeom>
          <a:ln w="25400">
            <a:solidFill>
              <a:schemeClr val="tx1"/>
            </a:solidFill>
          </a:ln>
          <a:effectLst>
            <a:outerShdw blurRad="50800" dist="50800" dir="8400000" algn="ctr" rotWithShape="0">
              <a:schemeClr val="tx1"/>
            </a:outerShdw>
          </a:effectLst>
        </p:spPr>
      </p:pic>
    </p:spTree>
    <p:extLst>
      <p:ext uri="{BB962C8B-B14F-4D97-AF65-F5344CB8AC3E}">
        <p14:creationId xmlns:p14="http://schemas.microsoft.com/office/powerpoint/2010/main" val="172143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080" y="1836251"/>
            <a:ext cx="11216640" cy="1024805"/>
          </a:xfrm>
        </p:spPr>
        <p:txBody>
          <a:bodyPr/>
          <a:lstStyle/>
          <a:p>
            <a:r>
              <a:rPr kumimoji="1" lang="en-US" altLang="ja-JP" dirty="0"/>
              <a:t>Provided Services</a:t>
            </a:r>
            <a:endParaRPr kumimoji="1" lang="ja-JP" altLang="en-US" dirty="0"/>
          </a:p>
        </p:txBody>
      </p:sp>
      <p:cxnSp>
        <p:nvCxnSpPr>
          <p:cNvPr id="5" name="直線コネクタ 4"/>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6EEAA4CD-284A-5145-A8B1-BA371309C71F}"/>
              </a:ext>
            </a:extLst>
          </p:cNvPr>
          <p:cNvSpPr/>
          <p:nvPr/>
        </p:nvSpPr>
        <p:spPr>
          <a:xfrm>
            <a:off x="1146048" y="2742899"/>
            <a:ext cx="10712704" cy="3309689"/>
          </a:xfrm>
          <a:prstGeom prst="rect">
            <a:avLst/>
          </a:prstGeom>
        </p:spPr>
        <p:txBody>
          <a:bodyPr wrap="square">
            <a:spAutoFit/>
          </a:bodyPr>
          <a:lstStyle/>
          <a:p>
            <a:r>
              <a:rPr lang="en-US" altLang="ja-JP" sz="2987" b="1" dirty="0" err="1">
                <a:solidFill>
                  <a:srgbClr val="A00000"/>
                </a:solidFill>
              </a:rPr>
              <a:t>Kyu</a:t>
            </a:r>
            <a:r>
              <a:rPr lang="en-US" altLang="ja-JP" sz="2987" b="1" dirty="0">
                <a:solidFill>
                  <a:srgbClr val="A00000"/>
                </a:solidFill>
              </a:rPr>
              <a:t>(Q)</a:t>
            </a:r>
            <a:r>
              <a:rPr lang="en-US" altLang="ja-JP" sz="2987" b="1" dirty="0" err="1">
                <a:solidFill>
                  <a:srgbClr val="A00000"/>
                </a:solidFill>
              </a:rPr>
              <a:t>shu</a:t>
            </a:r>
            <a:r>
              <a:rPr lang="en-US" altLang="ja-JP" sz="2987" b="1" dirty="0">
                <a:solidFill>
                  <a:srgbClr val="A00000"/>
                </a:solidFill>
              </a:rPr>
              <a:t> U. Primary Mail Service</a:t>
            </a:r>
          </a:p>
          <a:p>
            <a:endParaRPr lang="en-US" altLang="ja-JP" sz="2560" dirty="0"/>
          </a:p>
          <a:p>
            <a:r>
              <a:rPr lang="en-US" altLang="ja-JP" sz="2560" dirty="0"/>
              <a:t> A primary mail address based on the student ID with the e-mail domain of </a:t>
            </a:r>
            <a:r>
              <a:rPr lang="en-US" altLang="ja-JP" sz="2560" dirty="0" err="1"/>
              <a:t>s.kyushu-u.ac.jp</a:t>
            </a:r>
            <a:endParaRPr lang="en-US" altLang="ja-JP" sz="2560" dirty="0"/>
          </a:p>
          <a:p>
            <a:endParaRPr lang="en-US" altLang="ja-JP" sz="2560" b="1" dirty="0"/>
          </a:p>
          <a:p>
            <a:r>
              <a:rPr lang="en-US" altLang="ja-JP" sz="2560" b="1" dirty="0"/>
              <a:t>                                            (Student ID)@</a:t>
            </a:r>
            <a:r>
              <a:rPr lang="en-US" altLang="ja-JP" sz="2560" b="1" dirty="0" err="1"/>
              <a:t>s.kyushu-u.ac.jp</a:t>
            </a:r>
            <a:endParaRPr lang="en-US" altLang="ja-JP" sz="2560" b="1" dirty="0"/>
          </a:p>
          <a:p>
            <a:endParaRPr lang="en-US" altLang="ja-JP" sz="2560" dirty="0"/>
          </a:p>
          <a:p>
            <a:r>
              <a:rPr lang="en-US" altLang="ja-JP" sz="2560" dirty="0"/>
              <a:t> is provided to each student. </a:t>
            </a:r>
          </a:p>
        </p:txBody>
      </p:sp>
      <p:sp>
        <p:nvSpPr>
          <p:cNvPr id="6" name="正方形/長方形 5">
            <a:extLst>
              <a:ext uri="{FF2B5EF4-FFF2-40B4-BE49-F238E27FC236}">
                <a16:creationId xmlns:a16="http://schemas.microsoft.com/office/drawing/2014/main" id="{A7BEAC5C-40BF-0040-807B-08D16BE8A270}"/>
              </a:ext>
            </a:extLst>
          </p:cNvPr>
          <p:cNvSpPr/>
          <p:nvPr/>
        </p:nvSpPr>
        <p:spPr>
          <a:xfrm>
            <a:off x="1146046" y="5073794"/>
            <a:ext cx="10577198" cy="2127827"/>
          </a:xfrm>
          <a:prstGeom prst="rect">
            <a:avLst/>
          </a:prstGeom>
        </p:spPr>
        <p:txBody>
          <a:bodyPr wrap="square">
            <a:spAutoFit/>
          </a:bodyPr>
          <a:lstStyle/>
          <a:p>
            <a:r>
              <a:rPr lang="en-US" altLang="ja-JP" sz="2987" b="1" dirty="0">
                <a:solidFill>
                  <a:srgbClr val="A00000"/>
                </a:solidFill>
              </a:rPr>
              <a:t>School Wi-Fi network (</a:t>
            </a:r>
            <a:r>
              <a:rPr lang="en-US" altLang="ja-JP" sz="2987" b="1" dirty="0" err="1">
                <a:solidFill>
                  <a:srgbClr val="A00000"/>
                </a:solidFill>
              </a:rPr>
              <a:t>kitenet</a:t>
            </a:r>
            <a:r>
              <a:rPr lang="en-US" altLang="ja-JP" sz="2987" b="1" dirty="0">
                <a:solidFill>
                  <a:srgbClr val="A00000"/>
                </a:solidFill>
              </a:rPr>
              <a:t>, </a:t>
            </a:r>
            <a:r>
              <a:rPr lang="en-US" altLang="ja-JP" sz="2987" b="1" dirty="0" err="1">
                <a:solidFill>
                  <a:srgbClr val="A00000"/>
                </a:solidFill>
              </a:rPr>
              <a:t>edunet</a:t>
            </a:r>
            <a:r>
              <a:rPr lang="en-US" altLang="ja-JP" sz="2987" b="1" dirty="0">
                <a:solidFill>
                  <a:srgbClr val="A00000"/>
                </a:solidFill>
              </a:rPr>
              <a:t>)</a:t>
            </a:r>
          </a:p>
          <a:p>
            <a:endParaRPr lang="en-US" altLang="ja-JP" sz="2560" dirty="0"/>
          </a:p>
          <a:p>
            <a:r>
              <a:rPr lang="en-US" altLang="ja-JP" sz="2560" dirty="0"/>
              <a:t>You can access the school Wi-Fi almost everywhere inside campus. Some information, such like lecture materials, can be seen only through the school network.  </a:t>
            </a:r>
          </a:p>
        </p:txBody>
      </p:sp>
      <p:sp>
        <p:nvSpPr>
          <p:cNvPr id="7" name="正方形/長方形 6">
            <a:extLst>
              <a:ext uri="{FF2B5EF4-FFF2-40B4-BE49-F238E27FC236}">
                <a16:creationId xmlns:a16="http://schemas.microsoft.com/office/drawing/2014/main" id="{286FCF46-251B-8A4B-98A3-51117D764064}"/>
              </a:ext>
            </a:extLst>
          </p:cNvPr>
          <p:cNvSpPr/>
          <p:nvPr/>
        </p:nvSpPr>
        <p:spPr>
          <a:xfrm>
            <a:off x="1146045" y="6518292"/>
            <a:ext cx="10577198" cy="1339919"/>
          </a:xfrm>
          <a:prstGeom prst="rect">
            <a:avLst/>
          </a:prstGeom>
        </p:spPr>
        <p:txBody>
          <a:bodyPr wrap="square">
            <a:spAutoFit/>
          </a:bodyPr>
          <a:lstStyle/>
          <a:p>
            <a:r>
              <a:rPr lang="en-US" altLang="ja-JP" sz="2987" b="1" dirty="0">
                <a:solidFill>
                  <a:srgbClr val="A00000"/>
                </a:solidFill>
              </a:rPr>
              <a:t>Software providing</a:t>
            </a:r>
          </a:p>
          <a:p>
            <a:endParaRPr lang="en-US" altLang="ja-JP" sz="2560" dirty="0"/>
          </a:p>
          <a:p>
            <a:r>
              <a:rPr lang="en-US" altLang="ja-JP" sz="2560" dirty="0"/>
              <a:t>Anti-virus software, Office software or else can be downloaded for free. </a:t>
            </a:r>
          </a:p>
        </p:txBody>
      </p:sp>
    </p:spTree>
    <p:extLst>
      <p:ext uri="{BB962C8B-B14F-4D97-AF65-F5344CB8AC3E}">
        <p14:creationId xmlns:p14="http://schemas.microsoft.com/office/powerpoint/2010/main" val="306161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080" y="1836251"/>
            <a:ext cx="11216640" cy="1024805"/>
          </a:xfrm>
        </p:spPr>
        <p:txBody>
          <a:bodyPr/>
          <a:lstStyle/>
          <a:p>
            <a:r>
              <a:rPr lang="en-US" altLang="ja-JP" dirty="0" err="1"/>
              <a:t>Kyu</a:t>
            </a:r>
            <a:r>
              <a:rPr lang="en-US" altLang="ja-JP" dirty="0"/>
              <a:t>(Q)</a:t>
            </a:r>
            <a:r>
              <a:rPr lang="en-US" altLang="ja-JP" dirty="0" err="1"/>
              <a:t>shu</a:t>
            </a:r>
            <a:r>
              <a:rPr lang="en-US" altLang="ja-JP" dirty="0"/>
              <a:t> U. Primary Mail Service</a:t>
            </a:r>
          </a:p>
        </p:txBody>
      </p:sp>
      <p:cxnSp>
        <p:nvCxnSpPr>
          <p:cNvPr id="5" name="直線コネクタ 4"/>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コンテンツ プレースホルダー 2"/>
          <p:cNvSpPr txBox="1">
            <a:spLocks/>
          </p:cNvSpPr>
          <p:nvPr/>
        </p:nvSpPr>
        <p:spPr>
          <a:xfrm>
            <a:off x="1292313" y="2958748"/>
            <a:ext cx="10580479" cy="948700"/>
          </a:xfrm>
          <a:prstGeom prst="rect">
            <a:avLst/>
          </a:prstGeom>
        </p:spPr>
        <p:txBody>
          <a:bodyPr vert="horz" lIns="97536" tIns="48768" rIns="97536" bIns="4876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133" b="1" dirty="0">
                <a:solidFill>
                  <a:srgbClr val="A00000"/>
                </a:solidFill>
              </a:rPr>
              <a:t>Setup and Usage</a:t>
            </a:r>
          </a:p>
          <a:p>
            <a:pPr marL="0" indent="0" algn="ctr">
              <a:spcBef>
                <a:spcPts val="0"/>
              </a:spcBef>
              <a:buNone/>
            </a:pPr>
            <a:r>
              <a:rPr lang="en-US" altLang="ja-JP" sz="2560" b="1" dirty="0">
                <a:solidFill>
                  <a:srgbClr val="A00000"/>
                </a:solidFill>
              </a:rPr>
              <a:t>http://www.m.kyushu-u.ac.jp/s/</a:t>
            </a:r>
          </a:p>
        </p:txBody>
      </p:sp>
      <p:sp>
        <p:nvSpPr>
          <p:cNvPr id="4" name="正方形/長方形 3">
            <a:extLst>
              <a:ext uri="{FF2B5EF4-FFF2-40B4-BE49-F238E27FC236}">
                <a16:creationId xmlns:a16="http://schemas.microsoft.com/office/drawing/2014/main" id="{D12032F8-7B1C-4E4A-A941-B32E7CD6CE68}"/>
              </a:ext>
            </a:extLst>
          </p:cNvPr>
          <p:cNvSpPr/>
          <p:nvPr/>
        </p:nvSpPr>
        <p:spPr>
          <a:xfrm>
            <a:off x="1046295" y="4180905"/>
            <a:ext cx="10826496" cy="2390334"/>
          </a:xfrm>
          <a:prstGeom prst="rect">
            <a:avLst/>
          </a:prstGeom>
        </p:spPr>
        <p:txBody>
          <a:bodyPr wrap="square">
            <a:spAutoFit/>
          </a:bodyPr>
          <a:lstStyle/>
          <a:p>
            <a:r>
              <a:rPr lang="ja-JP" altLang="en-US" sz="2560"/>
              <a:t>･</a:t>
            </a:r>
            <a:r>
              <a:rPr lang="en-US" altLang="ja-JP" sz="2560" dirty="0"/>
              <a:t>Every important notice will be informed you through this address. </a:t>
            </a:r>
          </a:p>
          <a:p>
            <a:r>
              <a:rPr lang="ja-JP" altLang="en-US" sz="2560"/>
              <a:t>　</a:t>
            </a:r>
            <a:r>
              <a:rPr lang="en-US" altLang="ja-JP" sz="2560" dirty="0"/>
              <a:t>                                     </a:t>
            </a:r>
          </a:p>
          <a:p>
            <a:pPr algn="ctr"/>
            <a:r>
              <a:rPr lang="en-US" altLang="ja-JP" sz="2133" b="1" dirty="0">
                <a:solidFill>
                  <a:srgbClr val="FF0000"/>
                </a:solidFill>
              </a:rPr>
              <a:t>Regularly mail box checking is required</a:t>
            </a:r>
            <a:endParaRPr lang="en-US" altLang="ja-JP" sz="2133" b="1" dirty="0"/>
          </a:p>
          <a:p>
            <a:endParaRPr lang="en-US" altLang="ja-JP" sz="2560" b="1" dirty="0"/>
          </a:p>
          <a:p>
            <a:r>
              <a:rPr lang="ja-JP" altLang="en-US" sz="2560"/>
              <a:t>･</a:t>
            </a:r>
            <a:r>
              <a:rPr lang="en-US" altLang="ja-JP" sz="2560" dirty="0"/>
              <a:t>Mail forwarding system is available. You can transfer mail to your own email address.</a:t>
            </a:r>
          </a:p>
        </p:txBody>
      </p:sp>
      <p:sp>
        <p:nvSpPr>
          <p:cNvPr id="9" name="正方形/長方形 8">
            <a:extLst>
              <a:ext uri="{FF2B5EF4-FFF2-40B4-BE49-F238E27FC236}">
                <a16:creationId xmlns:a16="http://schemas.microsoft.com/office/drawing/2014/main" id="{1D13CA0C-60DE-B643-BE23-306DFAC50E18}"/>
              </a:ext>
            </a:extLst>
          </p:cNvPr>
          <p:cNvSpPr/>
          <p:nvPr/>
        </p:nvSpPr>
        <p:spPr>
          <a:xfrm>
            <a:off x="1202944" y="5671613"/>
            <a:ext cx="10669847" cy="2062103"/>
          </a:xfrm>
          <a:prstGeom prst="rect">
            <a:avLst/>
          </a:prstGeom>
        </p:spPr>
        <p:txBody>
          <a:bodyPr wrap="square">
            <a:spAutoFit/>
          </a:bodyPr>
          <a:lstStyle/>
          <a:p>
            <a:endParaRPr lang="en-US" altLang="ja-JP" sz="2560" dirty="0"/>
          </a:p>
          <a:p>
            <a:r>
              <a:rPr lang="en-US" altLang="ja-JP" sz="2560" b="1" dirty="0">
                <a:solidFill>
                  <a:srgbClr val="A00000"/>
                </a:solidFill>
              </a:rPr>
              <a:t>Attention</a:t>
            </a:r>
          </a:p>
          <a:p>
            <a:pPr algn="ctr"/>
            <a:r>
              <a:rPr lang="en-US" altLang="ja-JP" sz="2560" b="1" dirty="0">
                <a:solidFill>
                  <a:srgbClr val="FF0000"/>
                </a:solidFill>
              </a:rPr>
              <a:t>Massages can be reached your account even before activation.</a:t>
            </a:r>
          </a:p>
          <a:p>
            <a:r>
              <a:rPr lang="en-US" altLang="ja-JP" sz="2560" dirty="0"/>
              <a:t>      </a:t>
            </a:r>
          </a:p>
          <a:p>
            <a:r>
              <a:rPr lang="en-US" altLang="ja-JP" sz="2560" dirty="0"/>
              <a:t>Please check your mail box as soon as you will have done the setting up.</a:t>
            </a:r>
          </a:p>
        </p:txBody>
      </p:sp>
    </p:spTree>
    <p:extLst>
      <p:ext uri="{BB962C8B-B14F-4D97-AF65-F5344CB8AC3E}">
        <p14:creationId xmlns:p14="http://schemas.microsoft.com/office/powerpoint/2010/main" val="221226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txBox="1">
            <a:spLocks noGrp="1"/>
          </p:cNvSpPr>
          <p:nvPr>
            <p:ph type="title"/>
          </p:nvPr>
        </p:nvSpPr>
        <p:spPr>
          <a:prstGeom prst="rect">
            <a:avLst/>
          </a:prstGeom>
        </p:spPr>
        <p:txBody>
          <a:bodyPr/>
          <a:lstStyle/>
          <a:p>
            <a:r>
              <a:t>配布資料について</a:t>
            </a:r>
          </a:p>
        </p:txBody>
      </p:sp>
      <p:sp>
        <p:nvSpPr>
          <p:cNvPr id="53" name="Shape 53"/>
          <p:cNvSpPr txBox="1"/>
          <p:nvPr/>
        </p:nvSpPr>
        <p:spPr>
          <a:xfrm>
            <a:off x="1133094" y="2679700"/>
            <a:ext cx="7222389" cy="55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lvl1pPr>
          </a:lstStyle>
          <a:p>
            <a:r>
              <a:t>5．情報システムに関するお知らせ</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080" y="1836251"/>
            <a:ext cx="11216640" cy="1024805"/>
          </a:xfrm>
        </p:spPr>
        <p:txBody>
          <a:bodyPr/>
          <a:lstStyle/>
          <a:p>
            <a:r>
              <a:rPr lang="en-US" altLang="ja-JP" dirty="0"/>
              <a:t>Mail Forwarding System</a:t>
            </a:r>
          </a:p>
        </p:txBody>
      </p:sp>
      <p:cxnSp>
        <p:nvCxnSpPr>
          <p:cNvPr id="5" name="直線コネクタ 4"/>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65793DA9-CA2D-2245-A673-CF010BDBEDB3}"/>
              </a:ext>
            </a:extLst>
          </p:cNvPr>
          <p:cNvSpPr/>
          <p:nvPr/>
        </p:nvSpPr>
        <p:spPr>
          <a:xfrm>
            <a:off x="990138" y="2923461"/>
            <a:ext cx="10733108" cy="1175899"/>
          </a:xfrm>
          <a:prstGeom prst="rect">
            <a:avLst/>
          </a:prstGeom>
        </p:spPr>
        <p:txBody>
          <a:bodyPr wrap="square">
            <a:spAutoFit/>
          </a:bodyPr>
          <a:lstStyle/>
          <a:p>
            <a:r>
              <a:rPr lang="ja-JP" altLang="en-US" sz="2347"/>
              <a:t>･</a:t>
            </a:r>
            <a:r>
              <a:rPr lang="en-US" altLang="ja-JP" sz="2347" dirty="0"/>
              <a:t>Emails with large storage will not be reached</a:t>
            </a:r>
            <a:r>
              <a:rPr lang="ja-JP" altLang="en-US" sz="2347"/>
              <a:t> </a:t>
            </a:r>
            <a:r>
              <a:rPr lang="en-US" altLang="ja-JP" sz="2347" dirty="0"/>
              <a:t>to addresses with the domain of mobile phone operator.</a:t>
            </a:r>
            <a:r>
              <a:rPr lang="ja-JP" altLang="en-US" sz="2347"/>
              <a:t> </a:t>
            </a:r>
            <a:r>
              <a:rPr lang="en-US" altLang="ja-JP" sz="2347" dirty="0"/>
              <a:t> When you use forwarding system, please forward to e-mail service without providing by phone company.</a:t>
            </a:r>
          </a:p>
        </p:txBody>
      </p:sp>
      <p:sp>
        <p:nvSpPr>
          <p:cNvPr id="7" name="正方形/長方形 6">
            <a:extLst>
              <a:ext uri="{FF2B5EF4-FFF2-40B4-BE49-F238E27FC236}">
                <a16:creationId xmlns:a16="http://schemas.microsoft.com/office/drawing/2014/main" id="{A3A7AD9F-2595-1F47-A8B5-4DD722586939}"/>
              </a:ext>
            </a:extLst>
          </p:cNvPr>
          <p:cNvSpPr/>
          <p:nvPr/>
        </p:nvSpPr>
        <p:spPr>
          <a:xfrm>
            <a:off x="990137" y="4405774"/>
            <a:ext cx="6984604" cy="453522"/>
          </a:xfrm>
          <a:prstGeom prst="rect">
            <a:avLst/>
          </a:prstGeom>
        </p:spPr>
        <p:txBody>
          <a:bodyPr wrap="none">
            <a:spAutoFit/>
          </a:bodyPr>
          <a:lstStyle/>
          <a:p>
            <a:r>
              <a:rPr lang="ja-JP" altLang="en-US" sz="2347"/>
              <a:t>･</a:t>
            </a:r>
            <a:r>
              <a:rPr lang="en-US" altLang="ja-JP" sz="2347" b="1" dirty="0">
                <a:solidFill>
                  <a:srgbClr val="FF0000"/>
                </a:solidFill>
              </a:rPr>
              <a:t>Add the domain“@</a:t>
            </a:r>
            <a:r>
              <a:rPr lang="en-US" altLang="ja-JP" sz="2347" b="1" dirty="0" err="1">
                <a:solidFill>
                  <a:srgbClr val="FF0000"/>
                </a:solidFill>
              </a:rPr>
              <a:t>s.kyushu-u.ac.jp</a:t>
            </a:r>
            <a:r>
              <a:rPr lang="en-US" altLang="ja-JP" sz="2347" b="1" dirty="0">
                <a:solidFill>
                  <a:srgbClr val="FF0000"/>
                </a:solidFill>
              </a:rPr>
              <a:t>” to the white list.</a:t>
            </a:r>
          </a:p>
        </p:txBody>
      </p:sp>
      <p:sp>
        <p:nvSpPr>
          <p:cNvPr id="8" name="正方形/長方形 7">
            <a:extLst>
              <a:ext uri="{FF2B5EF4-FFF2-40B4-BE49-F238E27FC236}">
                <a16:creationId xmlns:a16="http://schemas.microsoft.com/office/drawing/2014/main" id="{2C5551F0-B0B0-CB45-90A7-0DDFB2F2F56C}"/>
              </a:ext>
            </a:extLst>
          </p:cNvPr>
          <p:cNvSpPr/>
          <p:nvPr/>
        </p:nvSpPr>
        <p:spPr>
          <a:xfrm>
            <a:off x="990137" y="5227377"/>
            <a:ext cx="10733108" cy="814710"/>
          </a:xfrm>
          <a:prstGeom prst="rect">
            <a:avLst/>
          </a:prstGeom>
        </p:spPr>
        <p:txBody>
          <a:bodyPr wrap="square">
            <a:spAutoFit/>
          </a:bodyPr>
          <a:lstStyle/>
          <a:p>
            <a:r>
              <a:rPr lang="ja-JP" altLang="en-US" sz="2347"/>
              <a:t>･</a:t>
            </a:r>
            <a:r>
              <a:rPr lang="en-US" altLang="ja-JP" sz="2347" dirty="0"/>
              <a:t>After the setting, you MUST check E-mail reachability by sending an E-mail to your default address. </a:t>
            </a:r>
          </a:p>
        </p:txBody>
      </p:sp>
      <p:sp>
        <p:nvSpPr>
          <p:cNvPr id="11" name="正方形/長方形 10">
            <a:extLst>
              <a:ext uri="{FF2B5EF4-FFF2-40B4-BE49-F238E27FC236}">
                <a16:creationId xmlns:a16="http://schemas.microsoft.com/office/drawing/2014/main" id="{3AD6EFCD-1E19-9643-B0E3-0624A1BF664E}"/>
              </a:ext>
            </a:extLst>
          </p:cNvPr>
          <p:cNvSpPr/>
          <p:nvPr/>
        </p:nvSpPr>
        <p:spPr>
          <a:xfrm>
            <a:off x="990137" y="6410105"/>
            <a:ext cx="10629776" cy="1175899"/>
          </a:xfrm>
          <a:prstGeom prst="rect">
            <a:avLst/>
          </a:prstGeom>
        </p:spPr>
        <p:txBody>
          <a:bodyPr wrap="square">
            <a:spAutoFit/>
          </a:bodyPr>
          <a:lstStyle/>
          <a:p>
            <a:r>
              <a:rPr lang="ja-JP" altLang="en-US" sz="2347"/>
              <a:t>･</a:t>
            </a:r>
            <a:r>
              <a:rPr lang="en-US" altLang="ja-JP" sz="2347" dirty="0"/>
              <a:t>Messages reached before setting up are not forwarded to the set address.  You will need to move essential messages to your set address yourself, if it is necessary. </a:t>
            </a:r>
          </a:p>
        </p:txBody>
      </p:sp>
    </p:spTree>
    <p:extLst>
      <p:ext uri="{BB962C8B-B14F-4D97-AF65-F5344CB8AC3E}">
        <p14:creationId xmlns:p14="http://schemas.microsoft.com/office/powerpoint/2010/main" val="170733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080" y="1836251"/>
            <a:ext cx="11216640" cy="1024805"/>
          </a:xfrm>
        </p:spPr>
        <p:txBody>
          <a:bodyPr/>
          <a:lstStyle/>
          <a:p>
            <a:r>
              <a:rPr kumimoji="1" lang="en-US" altLang="ja-JP" dirty="0"/>
              <a:t>Systems Life Sciences Website </a:t>
            </a:r>
            <a:endParaRPr kumimoji="1" lang="ja-JP" altLang="en-US" dirty="0"/>
          </a:p>
        </p:txBody>
      </p:sp>
      <p:sp>
        <p:nvSpPr>
          <p:cNvPr id="3" name="コンテンツ プレースホルダー 2"/>
          <p:cNvSpPr>
            <a:spLocks noGrp="1"/>
          </p:cNvSpPr>
          <p:nvPr>
            <p:ph idx="1"/>
          </p:nvPr>
        </p:nvSpPr>
        <p:spPr>
          <a:xfrm>
            <a:off x="894080" y="2969339"/>
            <a:ext cx="11216640" cy="4342813"/>
          </a:xfrm>
        </p:spPr>
        <p:txBody>
          <a:bodyPr>
            <a:normAutofit/>
          </a:bodyPr>
          <a:lstStyle/>
          <a:p>
            <a:pPr marL="0" indent="0">
              <a:buNone/>
            </a:pPr>
            <a:r>
              <a:rPr lang="en-US" altLang="ja-JP" sz="2560" dirty="0"/>
              <a:t>Lecture information including cancellation, materials and special lecture offering are announced on the website. </a:t>
            </a:r>
          </a:p>
          <a:p>
            <a:pPr marL="0" indent="0" algn="ctr">
              <a:buNone/>
            </a:pPr>
            <a:r>
              <a:rPr lang="en-US" altLang="ja-JP" sz="2560" b="1" dirty="0">
                <a:solidFill>
                  <a:srgbClr val="A00000"/>
                </a:solidFill>
              </a:rPr>
              <a:t>http://www.sls.kyushu-u.ac.jp/</a:t>
            </a:r>
          </a:p>
          <a:p>
            <a:pPr marL="0" indent="0">
              <a:buNone/>
            </a:pPr>
            <a:r>
              <a:rPr lang="en-US" altLang="ja-JP" sz="2560" dirty="0"/>
              <a:t> </a:t>
            </a:r>
          </a:p>
          <a:p>
            <a:pPr marL="0" indent="0">
              <a:buNone/>
            </a:pPr>
            <a:endParaRPr lang="en-US" altLang="ja-JP" sz="2560" dirty="0"/>
          </a:p>
        </p:txBody>
      </p:sp>
      <p:cxnSp>
        <p:nvCxnSpPr>
          <p:cNvPr id="5" name="直線コネクタ 4"/>
          <p:cNvCxnSpPr/>
          <p:nvPr/>
        </p:nvCxnSpPr>
        <p:spPr>
          <a:xfrm>
            <a:off x="1292313" y="2650699"/>
            <a:ext cx="10430933"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123">
            <a:extLst>
              <a:ext uri="{FF2B5EF4-FFF2-40B4-BE49-F238E27FC236}">
                <a16:creationId xmlns:a16="http://schemas.microsoft.com/office/drawing/2014/main" id="{B8A1D7C2-EC67-C742-8BE2-D117BC151407}"/>
              </a:ext>
            </a:extLst>
          </p:cNvPr>
          <p:cNvPicPr/>
          <p:nvPr/>
        </p:nvPicPr>
        <p:blipFill>
          <a:blip r:embed="rId3"/>
          <a:stretch>
            <a:fillRect/>
          </a:stretch>
        </p:blipFill>
        <p:spPr>
          <a:xfrm>
            <a:off x="2916936" y="4512134"/>
            <a:ext cx="7170928" cy="3740912"/>
          </a:xfrm>
          <a:prstGeom prst="rect">
            <a:avLst/>
          </a:prstGeom>
        </p:spPr>
      </p:pic>
    </p:spTree>
    <p:extLst>
      <p:ext uri="{BB962C8B-B14F-4D97-AF65-F5344CB8AC3E}">
        <p14:creationId xmlns:p14="http://schemas.microsoft.com/office/powerpoint/2010/main" val="54846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610808" y="3105407"/>
            <a:ext cx="8774610" cy="1491371"/>
          </a:xfrm>
          <a:prstGeom prst="rect">
            <a:avLst/>
          </a:prstGeom>
          <a:blipFill>
            <a:blip r:embed="rId2"/>
          </a:blipFill>
          <a:ln w="25400">
            <a:solidFill>
              <a:srgbClr val="000000"/>
            </a:solidFill>
            <a:miter lim="400000"/>
          </a:ln>
          <a:effectLst>
            <a:outerShdw blurRad="38100" dist="25400" dir="5400000" rotWithShape="0">
              <a:srgbClr val="000000">
                <a:alpha val="50000"/>
              </a:srgbClr>
            </a:outerShdw>
          </a:effectLst>
        </p:spPr>
        <p:txBody>
          <a:bodyPr lIns="50800" tIns="50800" rIns="50800" bIns="50800" anchor="ctr"/>
          <a:lstStyle/>
          <a:p>
            <a:endParaRPr/>
          </a:p>
        </p:txBody>
      </p:sp>
      <p:sp>
        <p:nvSpPr>
          <p:cNvPr id="56" name="Shape 56"/>
          <p:cNvSpPr txBox="1">
            <a:spLocks noGrp="1"/>
          </p:cNvSpPr>
          <p:nvPr>
            <p:ph type="title"/>
          </p:nvPr>
        </p:nvSpPr>
        <p:spPr>
          <a:prstGeom prst="rect">
            <a:avLst/>
          </a:prstGeom>
        </p:spPr>
        <p:txBody>
          <a:bodyPr/>
          <a:lstStyle/>
          <a:p>
            <a:r>
              <a:t>SSO-KIDについて(1)</a:t>
            </a:r>
          </a:p>
        </p:txBody>
      </p:sp>
      <p:sp>
        <p:nvSpPr>
          <p:cNvPr id="57" name="Shape 57"/>
          <p:cNvSpPr txBox="1"/>
          <p:nvPr/>
        </p:nvSpPr>
        <p:spPr>
          <a:xfrm>
            <a:off x="769096" y="2047879"/>
            <a:ext cx="6688233" cy="482601"/>
          </a:xfrm>
          <a:prstGeom prst="rect">
            <a:avLst/>
          </a:prstGeom>
          <a:solidFill>
            <a:schemeClr val="accent5">
              <a:hueOff val="-176146"/>
              <a:satOff val="3665"/>
              <a:lumOff val="-1398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3000">
                <a:solidFill>
                  <a:srgbClr val="FFFFFF"/>
                </a:solidFill>
                <a:latin typeface="ヒラギノ角ゴ Pro W6"/>
                <a:ea typeface="ヒラギノ角ゴ Pro W6"/>
                <a:cs typeface="ヒラギノ角ゴ Pro W6"/>
                <a:sym typeface="ヒラギノ角ゴ Pro W6"/>
              </a:defRPr>
            </a:lvl1pPr>
          </a:lstStyle>
          <a:p>
            <a:r>
              <a:t>九州大学全学共通ID:SSO-KID</a:t>
            </a:r>
          </a:p>
        </p:txBody>
      </p:sp>
      <p:sp>
        <p:nvSpPr>
          <p:cNvPr id="58" name="Shape 58"/>
          <p:cNvSpPr txBox="1"/>
          <p:nvPr/>
        </p:nvSpPr>
        <p:spPr>
          <a:xfrm>
            <a:off x="7689215" y="2085979"/>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九州大学全体での共通アカウント</a:t>
            </a:r>
          </a:p>
        </p:txBody>
      </p:sp>
      <p:pic>
        <p:nvPicPr>
          <p:cNvPr id="59" name="スクリーンショット 2018-04-05 13.34.29.png"/>
          <p:cNvPicPr>
            <a:picLocks noChangeAspect="1"/>
          </p:cNvPicPr>
          <p:nvPr/>
        </p:nvPicPr>
        <p:blipFill>
          <a:blip r:embed="rId3">
            <a:extLst/>
          </a:blip>
          <a:stretch>
            <a:fillRect/>
          </a:stretch>
        </p:blipFill>
        <p:spPr>
          <a:xfrm>
            <a:off x="1523993" y="4697831"/>
            <a:ext cx="10234563" cy="3606760"/>
          </a:xfrm>
          <a:prstGeom prst="rect">
            <a:avLst/>
          </a:prstGeom>
          <a:ln w="12700">
            <a:miter lim="400000"/>
          </a:ln>
        </p:spPr>
      </p:pic>
      <p:sp>
        <p:nvSpPr>
          <p:cNvPr id="60" name="Shape 60"/>
          <p:cNvSpPr/>
          <p:nvPr/>
        </p:nvSpPr>
        <p:spPr>
          <a:xfrm>
            <a:off x="7749813" y="5958457"/>
            <a:ext cx="370682" cy="1607169"/>
          </a:xfrm>
          <a:prstGeom prst="rect">
            <a:avLst/>
          </a:prstGeom>
          <a:ln w="76200">
            <a:solidFill>
              <a:schemeClr val="accent5"/>
            </a:solidFill>
            <a:miter lim="400000"/>
          </a:ln>
        </p:spPr>
        <p:txBody>
          <a:bodyPr lIns="50800" tIns="50800" rIns="50800" bIns="50800" anchor="ctr"/>
          <a:lstStyle/>
          <a:p>
            <a:endParaRPr/>
          </a:p>
        </p:txBody>
      </p:sp>
      <p:sp>
        <p:nvSpPr>
          <p:cNvPr id="61" name="Shape 61"/>
          <p:cNvSpPr txBox="1"/>
          <p:nvPr/>
        </p:nvSpPr>
        <p:spPr>
          <a:xfrm>
            <a:off x="839255" y="2960897"/>
            <a:ext cx="4027933" cy="4064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アクティベートに必要な情報</a:t>
            </a:r>
          </a:p>
        </p:txBody>
      </p:sp>
      <p:sp>
        <p:nvSpPr>
          <p:cNvPr id="62" name="Shape 62"/>
          <p:cNvSpPr txBox="1"/>
          <p:nvPr/>
        </p:nvSpPr>
        <p:spPr>
          <a:xfrm>
            <a:off x="808051" y="3785015"/>
            <a:ext cx="5794351" cy="431800"/>
          </a:xfrm>
          <a:prstGeom prst="rect">
            <a:avLst/>
          </a:prstGeom>
          <a:solidFill>
            <a:srgbClr val="FFFFFF"/>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アクティベーションコード(有効化コード)</a:t>
            </a:r>
          </a:p>
        </p:txBody>
      </p:sp>
      <p:sp>
        <p:nvSpPr>
          <p:cNvPr id="63" name="Shape 63"/>
          <p:cNvSpPr txBox="1"/>
          <p:nvPr/>
        </p:nvSpPr>
        <p:spPr>
          <a:xfrm>
            <a:off x="6901112" y="3785015"/>
            <a:ext cx="1421385" cy="431800"/>
          </a:xfrm>
          <a:prstGeom prst="rect">
            <a:avLst/>
          </a:prstGeom>
          <a:solidFill>
            <a:srgbClr val="FFFFFF"/>
          </a:solid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SSO-KID</a:t>
            </a:r>
          </a:p>
        </p:txBody>
      </p:sp>
      <p:sp>
        <p:nvSpPr>
          <p:cNvPr id="64" name="Shape 64"/>
          <p:cNvSpPr/>
          <p:nvPr/>
        </p:nvSpPr>
        <p:spPr>
          <a:xfrm>
            <a:off x="7935153" y="4222131"/>
            <a:ext cx="1" cy="1691457"/>
          </a:xfrm>
          <a:prstGeom prst="line">
            <a:avLst/>
          </a:prstGeom>
          <a:ln w="38100">
            <a:solidFill>
              <a:schemeClr val="accent5"/>
            </a:solidFill>
            <a:miter lim="400000"/>
            <a:tailEnd type="triangle"/>
          </a:ln>
        </p:spPr>
        <p:txBody>
          <a:bodyPr lIns="0" tIns="0" rIns="0" bIns="0"/>
          <a:lstStyle/>
          <a:p>
            <a:endParaRPr/>
          </a:p>
        </p:txBody>
      </p:sp>
      <p:sp>
        <p:nvSpPr>
          <p:cNvPr id="65" name="Shape 65"/>
          <p:cNvSpPr txBox="1"/>
          <p:nvPr/>
        </p:nvSpPr>
        <p:spPr>
          <a:xfrm>
            <a:off x="3903662" y="8081789"/>
            <a:ext cx="4191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表</a:t>
            </a:r>
          </a:p>
        </p:txBody>
      </p:sp>
      <p:sp>
        <p:nvSpPr>
          <p:cNvPr id="66" name="Shape 66"/>
          <p:cNvSpPr txBox="1"/>
          <p:nvPr/>
        </p:nvSpPr>
        <p:spPr>
          <a:xfrm>
            <a:off x="9171486" y="8081789"/>
            <a:ext cx="4191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裏</a:t>
            </a:r>
          </a:p>
        </p:txBody>
      </p:sp>
      <p:sp>
        <p:nvSpPr>
          <p:cNvPr id="67" name="Shape 67"/>
          <p:cNvSpPr/>
          <p:nvPr/>
        </p:nvSpPr>
        <p:spPr>
          <a:xfrm flipH="1">
            <a:off x="2278318" y="4244995"/>
            <a:ext cx="1" cy="3071353"/>
          </a:xfrm>
          <a:prstGeom prst="line">
            <a:avLst/>
          </a:prstGeom>
          <a:ln w="38100">
            <a:solidFill>
              <a:schemeClr val="accent5"/>
            </a:solidFill>
            <a:miter lim="400000"/>
            <a:tailEnd type="triangle"/>
          </a:ln>
        </p:spPr>
        <p:txBody>
          <a:bodyPr lIns="0" tIns="0" rIns="0" bIns="0"/>
          <a:lstStyle/>
          <a:p>
            <a:endParaRPr/>
          </a:p>
        </p:txBody>
      </p:sp>
      <p:sp>
        <p:nvSpPr>
          <p:cNvPr id="68" name="Shape 68"/>
          <p:cNvSpPr/>
          <p:nvPr/>
        </p:nvSpPr>
        <p:spPr>
          <a:xfrm flipH="1">
            <a:off x="2587747" y="5819633"/>
            <a:ext cx="2224432" cy="1500894"/>
          </a:xfrm>
          <a:prstGeom prst="line">
            <a:avLst/>
          </a:prstGeom>
          <a:ln w="38100">
            <a:solidFill>
              <a:srgbClr val="000000"/>
            </a:solidFill>
            <a:miter lim="400000"/>
            <a:tailEnd type="triangle"/>
          </a:ln>
        </p:spPr>
        <p:txBody>
          <a:bodyPr lIns="0" tIns="0" rIns="0" bIns="0"/>
          <a:lstStyle/>
          <a:p>
            <a:endParaRPr/>
          </a:p>
        </p:txBody>
      </p:sp>
      <p:sp>
        <p:nvSpPr>
          <p:cNvPr id="69" name="Shape 69"/>
          <p:cNvSpPr/>
          <p:nvPr/>
        </p:nvSpPr>
        <p:spPr>
          <a:xfrm>
            <a:off x="1957668" y="7326293"/>
            <a:ext cx="758280" cy="258136"/>
          </a:xfrm>
          <a:prstGeom prst="rect">
            <a:avLst/>
          </a:prstGeom>
          <a:ln w="50800">
            <a:solidFill>
              <a:schemeClr val="accent6">
                <a:satOff val="24555"/>
                <a:lumOff val="22232"/>
              </a:schemeClr>
            </a:solidFill>
            <a:miter lim="400000"/>
          </a:ln>
          <a:effectLst>
            <a:outerShdw blurRad="38100" dist="25400" dir="5400000" rotWithShape="0">
              <a:srgbClr val="000000">
                <a:alpha val="50000"/>
              </a:srgbClr>
            </a:outerShdw>
          </a:effectLst>
        </p:spPr>
        <p:txBody>
          <a:bodyPr lIns="50800" tIns="50800" rIns="50800" bIns="50800" anchor="ctr"/>
          <a:lstStyle/>
          <a:p>
            <a:endParaRPr/>
          </a:p>
        </p:txBody>
      </p:sp>
      <p:sp>
        <p:nvSpPr>
          <p:cNvPr id="70" name="Shape 70"/>
          <p:cNvSpPr/>
          <p:nvPr/>
        </p:nvSpPr>
        <p:spPr>
          <a:xfrm>
            <a:off x="2904662" y="5576780"/>
            <a:ext cx="809080" cy="236569"/>
          </a:xfrm>
          <a:prstGeom prst="rect">
            <a:avLst/>
          </a:prstGeom>
          <a:ln w="50800">
            <a:solidFill>
              <a:schemeClr val="accent3">
                <a:satOff val="18648"/>
                <a:lumOff val="5971"/>
              </a:schemeClr>
            </a:solidFill>
            <a:miter lim="400000"/>
          </a:ln>
          <a:effectLst>
            <a:outerShdw blurRad="38100" dist="25400" dir="5400000" rotWithShape="0">
              <a:srgbClr val="000000">
                <a:alpha val="50000"/>
              </a:srgbClr>
            </a:outerShdw>
          </a:effectLst>
        </p:spPr>
        <p:txBody>
          <a:bodyPr lIns="50800" tIns="50800" rIns="50800" bIns="50800" anchor="ctr"/>
          <a:lstStyle/>
          <a:p>
            <a:endParaRPr/>
          </a:p>
        </p:txBody>
      </p:sp>
      <p:sp>
        <p:nvSpPr>
          <p:cNvPr id="71" name="Shape 71"/>
          <p:cNvSpPr/>
          <p:nvPr/>
        </p:nvSpPr>
        <p:spPr>
          <a:xfrm>
            <a:off x="4493177" y="5376651"/>
            <a:ext cx="628032" cy="180329"/>
          </a:xfrm>
          <a:prstGeom prst="rect">
            <a:avLst/>
          </a:prstGeom>
          <a:ln w="25400">
            <a:solidFill>
              <a:schemeClr val="accent3">
                <a:satOff val="18648"/>
                <a:lumOff val="5971"/>
              </a:schemeClr>
            </a:solidFill>
            <a:miter lim="400000"/>
          </a:ln>
          <a:effectLst>
            <a:outerShdw blurRad="38100" dist="25400" dir="5400000" rotWithShape="0">
              <a:srgbClr val="000000">
                <a:alpha val="50000"/>
              </a:srgbClr>
            </a:outerShdw>
          </a:effectLst>
        </p:spPr>
        <p:txBody>
          <a:bodyPr lIns="50800" tIns="50800" rIns="50800" bIns="50800" anchor="ctr"/>
          <a:lstStyle/>
          <a:p>
            <a:endParaRPr/>
          </a:p>
        </p:txBody>
      </p:sp>
      <p:sp>
        <p:nvSpPr>
          <p:cNvPr id="72" name="Shape 72"/>
          <p:cNvSpPr/>
          <p:nvPr/>
        </p:nvSpPr>
        <p:spPr>
          <a:xfrm flipV="1">
            <a:off x="3324045" y="5421604"/>
            <a:ext cx="1156805" cy="134605"/>
          </a:xfrm>
          <a:prstGeom prst="line">
            <a:avLst/>
          </a:prstGeom>
          <a:ln w="38100">
            <a:solidFill>
              <a:srgbClr val="000000"/>
            </a:solidFill>
            <a:miter lim="400000"/>
            <a:tailEnd type="triangle"/>
          </a:ln>
        </p:spPr>
        <p:txBody>
          <a:bodyPr lIns="0" tIns="0" rIns="0" bIns="0"/>
          <a:lstStyle/>
          <a:p>
            <a:endParaRPr/>
          </a:p>
        </p:txBody>
      </p:sp>
      <p:sp>
        <p:nvSpPr>
          <p:cNvPr id="73" name="Shape 73"/>
          <p:cNvSpPr/>
          <p:nvPr/>
        </p:nvSpPr>
        <p:spPr>
          <a:xfrm>
            <a:off x="4453453" y="5578697"/>
            <a:ext cx="707480" cy="207335"/>
          </a:xfrm>
          <a:prstGeom prst="rect">
            <a:avLst/>
          </a:prstGeom>
          <a:ln w="50800">
            <a:solidFill>
              <a:schemeClr val="accent6">
                <a:satOff val="24555"/>
                <a:lumOff val="22232"/>
              </a:schemeClr>
            </a:solidFill>
            <a:miter lim="400000"/>
          </a:ln>
          <a:effectLst>
            <a:outerShdw blurRad="38100" dist="25400" dir="5400000" rotWithShape="0">
              <a:srgbClr val="000000">
                <a:alpha val="50000"/>
              </a:srgbClr>
            </a:outerShdw>
          </a:effectLst>
        </p:spPr>
        <p:txBody>
          <a:bodyPr lIns="50800" tIns="50800" rIns="50800" bIns="50800" anchor="ct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a:lstStyle/>
          <a:p>
            <a:r>
              <a:t>SSO-KIDのアクティベーション1</a:t>
            </a:r>
          </a:p>
        </p:txBody>
      </p:sp>
      <p:sp>
        <p:nvSpPr>
          <p:cNvPr id="76" name="Shape 76"/>
          <p:cNvSpPr txBox="1"/>
          <p:nvPr/>
        </p:nvSpPr>
        <p:spPr>
          <a:xfrm>
            <a:off x="731215" y="2170535"/>
            <a:ext cx="9338311"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a:lvl1pPr>
          </a:lstStyle>
          <a:p>
            <a:r>
              <a:t>配付資料に記載のWebページに従いアカウントを設定</a:t>
            </a:r>
          </a:p>
        </p:txBody>
      </p:sp>
      <p:sp>
        <p:nvSpPr>
          <p:cNvPr id="77" name="Shape 77"/>
          <p:cNvSpPr txBox="1"/>
          <p:nvPr/>
        </p:nvSpPr>
        <p:spPr>
          <a:xfrm>
            <a:off x="1403858" y="7349236"/>
            <a:ext cx="10197085"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200"/>
            </a:lvl1pPr>
          </a:lstStyle>
          <a:p>
            <a:r>
              <a:t>赤枠内をクリックし、アクティベーション説明ページへ</a:t>
            </a:r>
          </a:p>
        </p:txBody>
      </p:sp>
      <p:pic>
        <p:nvPicPr>
          <p:cNvPr id="78" name="pasted-image.png"/>
          <p:cNvPicPr>
            <a:picLocks noChangeAspect="1"/>
          </p:cNvPicPr>
          <p:nvPr/>
        </p:nvPicPr>
        <p:blipFill>
          <a:blip r:embed="rId2">
            <a:extLst/>
          </a:blip>
          <a:stretch>
            <a:fillRect/>
          </a:stretch>
        </p:blipFill>
        <p:spPr>
          <a:xfrm>
            <a:off x="260088" y="2939222"/>
            <a:ext cx="12484624" cy="3875156"/>
          </a:xfrm>
          <a:prstGeom prst="rect">
            <a:avLst/>
          </a:prstGeom>
          <a:ln w="25400">
            <a:solidFill>
              <a:srgbClr val="000000"/>
            </a:solidFill>
            <a:miter lim="400000"/>
          </a:ln>
        </p:spPr>
      </p:pic>
      <p:sp>
        <p:nvSpPr>
          <p:cNvPr id="79" name="Shape 79"/>
          <p:cNvSpPr/>
          <p:nvPr/>
        </p:nvSpPr>
        <p:spPr>
          <a:xfrm>
            <a:off x="3067004" y="4003612"/>
            <a:ext cx="1518064" cy="535094"/>
          </a:xfrm>
          <a:prstGeom prst="rect">
            <a:avLst/>
          </a:prstGeom>
          <a:ln w="101600">
            <a:solidFill>
              <a:srgbClr val="E40000"/>
            </a:solidFill>
            <a:miter lim="400000"/>
          </a:ln>
        </p:spPr>
        <p:txBody>
          <a:bodyPr lIns="50800" tIns="50800" rIns="50800" bIns="50800" anchor="ct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txBox="1">
            <a:spLocks noGrp="1"/>
          </p:cNvSpPr>
          <p:nvPr>
            <p:ph type="title"/>
          </p:nvPr>
        </p:nvSpPr>
        <p:spPr>
          <a:prstGeom prst="rect">
            <a:avLst/>
          </a:prstGeom>
        </p:spPr>
        <p:txBody>
          <a:bodyPr/>
          <a:lstStyle/>
          <a:p>
            <a:r>
              <a:t>SSO-KIDのアクティベーション2</a:t>
            </a:r>
          </a:p>
        </p:txBody>
      </p:sp>
      <p:sp>
        <p:nvSpPr>
          <p:cNvPr id="82" name="Shape 82"/>
          <p:cNvSpPr txBox="1"/>
          <p:nvPr/>
        </p:nvSpPr>
        <p:spPr>
          <a:xfrm>
            <a:off x="788161" y="7313189"/>
            <a:ext cx="11009885" cy="172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200"/>
            </a:pPr>
            <a:r>
              <a:t>赤枠内の「九州大学SSOポータル」をクリックすると</a:t>
            </a:r>
          </a:p>
          <a:p>
            <a:pPr>
              <a:defRPr sz="3200"/>
            </a:pPr>
            <a:r>
              <a:t>SSO-KIDのポータルサイトに移動します。</a:t>
            </a:r>
          </a:p>
          <a:p>
            <a:pPr>
              <a:defRPr sz="3200"/>
            </a:pPr>
            <a:r>
              <a:t>サイト内のアクティベーション方法の説明をご覧ください。</a:t>
            </a:r>
          </a:p>
        </p:txBody>
      </p:sp>
      <p:pic>
        <p:nvPicPr>
          <p:cNvPr id="83" name="スクリーンショット 2021-04-05 19.00.46.png"/>
          <p:cNvPicPr>
            <a:picLocks noChangeAspect="1"/>
          </p:cNvPicPr>
          <p:nvPr/>
        </p:nvPicPr>
        <p:blipFill>
          <a:blip r:embed="rId2">
            <a:extLst/>
          </a:blip>
          <a:srcRect t="2539" b="2539"/>
          <a:stretch>
            <a:fillRect/>
          </a:stretch>
        </p:blipFill>
        <p:spPr>
          <a:xfrm>
            <a:off x="559851" y="1721240"/>
            <a:ext cx="11885098" cy="5434221"/>
          </a:xfrm>
          <a:prstGeom prst="rect">
            <a:avLst/>
          </a:prstGeom>
          <a:ln w="12700">
            <a:miter lim="400000"/>
          </a:ln>
        </p:spPr>
      </p:pic>
      <p:sp>
        <p:nvSpPr>
          <p:cNvPr id="84" name="Shape 84"/>
          <p:cNvSpPr/>
          <p:nvPr/>
        </p:nvSpPr>
        <p:spPr>
          <a:xfrm>
            <a:off x="851728" y="6277782"/>
            <a:ext cx="3635987" cy="424054"/>
          </a:xfrm>
          <a:prstGeom prst="rect">
            <a:avLst/>
          </a:prstGeom>
          <a:ln w="76200">
            <a:solidFill>
              <a:srgbClr val="D2011B"/>
            </a:solidFill>
            <a:miter lim="400000"/>
          </a:ln>
        </p:spPr>
        <p:txBody>
          <a:bodyPr lIns="50800" tIns="50800" rIns="50800" bIns="50800" anchor="ctr"/>
          <a:lstStyle/>
          <a:p>
            <a:endParaRPr/>
          </a:p>
        </p:txBody>
      </p:sp>
      <p:sp>
        <p:nvSpPr>
          <p:cNvPr id="85" name="Shape 85"/>
          <p:cNvSpPr/>
          <p:nvPr/>
        </p:nvSpPr>
        <p:spPr>
          <a:xfrm>
            <a:off x="956560" y="6981865"/>
            <a:ext cx="7357499" cy="1"/>
          </a:xfrm>
          <a:prstGeom prst="line">
            <a:avLst/>
          </a:prstGeom>
          <a:ln w="38100">
            <a:solidFill>
              <a:srgbClr val="DF122E"/>
            </a:solidFill>
            <a:miter lim="400000"/>
          </a:ln>
        </p:spPr>
        <p:txBody>
          <a:bodyPr lIns="0" tIns="0" rIns="0" bIns="0"/>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1246049" y="6350418"/>
            <a:ext cx="9596993" cy="928656"/>
          </a:xfrm>
          <a:prstGeom prst="rect">
            <a:avLst/>
          </a:prstGeom>
          <a:ln w="25400">
            <a:solidFill>
              <a:srgbClr val="000000"/>
            </a:solidFill>
            <a:miter lim="400000"/>
          </a:ln>
        </p:spPr>
        <p:txBody>
          <a:bodyPr lIns="50800" tIns="50800" rIns="50800" bIns="50800" anchor="ctr"/>
          <a:lstStyle/>
          <a:p>
            <a:endParaRPr/>
          </a:p>
        </p:txBody>
      </p:sp>
      <p:sp>
        <p:nvSpPr>
          <p:cNvPr id="88" name="Shape 88"/>
          <p:cNvSpPr/>
          <p:nvPr/>
        </p:nvSpPr>
        <p:spPr>
          <a:xfrm>
            <a:off x="1246049" y="4169431"/>
            <a:ext cx="9596993" cy="1753259"/>
          </a:xfrm>
          <a:prstGeom prst="rect">
            <a:avLst/>
          </a:prstGeom>
          <a:ln w="25400">
            <a:solidFill>
              <a:srgbClr val="000000"/>
            </a:solidFill>
            <a:miter lim="400000"/>
          </a:ln>
        </p:spPr>
        <p:txBody>
          <a:bodyPr lIns="50800" tIns="50800" rIns="50800" bIns="50800" anchor="ctr"/>
          <a:lstStyle/>
          <a:p>
            <a:endParaRPr/>
          </a:p>
        </p:txBody>
      </p:sp>
      <p:sp>
        <p:nvSpPr>
          <p:cNvPr id="89" name="Shape 89"/>
          <p:cNvSpPr/>
          <p:nvPr/>
        </p:nvSpPr>
        <p:spPr>
          <a:xfrm>
            <a:off x="1246049" y="1953353"/>
            <a:ext cx="9596993" cy="1753259"/>
          </a:xfrm>
          <a:prstGeom prst="rect">
            <a:avLst/>
          </a:prstGeom>
          <a:ln w="25400">
            <a:solidFill>
              <a:srgbClr val="000000"/>
            </a:solidFill>
            <a:miter lim="400000"/>
          </a:ln>
        </p:spPr>
        <p:txBody>
          <a:bodyPr lIns="50800" tIns="50800" rIns="50800" bIns="50800" anchor="ctr"/>
          <a:lstStyle/>
          <a:p>
            <a:endParaRPr/>
          </a:p>
        </p:txBody>
      </p:sp>
      <p:sp>
        <p:nvSpPr>
          <p:cNvPr id="90" name="Shape 90"/>
          <p:cNvSpPr txBox="1">
            <a:spLocks noGrp="1"/>
          </p:cNvSpPr>
          <p:nvPr>
            <p:ph type="title"/>
          </p:nvPr>
        </p:nvSpPr>
        <p:spPr>
          <a:prstGeom prst="rect">
            <a:avLst/>
          </a:prstGeom>
        </p:spPr>
        <p:txBody>
          <a:bodyPr/>
          <a:lstStyle/>
          <a:p>
            <a:r>
              <a:t>SSO-KIDによる提供サービスについて</a:t>
            </a:r>
          </a:p>
        </p:txBody>
      </p:sp>
      <p:sp>
        <p:nvSpPr>
          <p:cNvPr id="91" name="Shape 91"/>
          <p:cNvSpPr txBox="1"/>
          <p:nvPr/>
        </p:nvSpPr>
        <p:spPr>
          <a:xfrm>
            <a:off x="664295" y="1703424"/>
            <a:ext cx="2769871" cy="48260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a:latin typeface="ヒラギノ角ゴ Pro W6"/>
                <a:ea typeface="ヒラギノ角ゴ Pro W6"/>
                <a:cs typeface="ヒラギノ角ゴ Pro W6"/>
                <a:sym typeface="ヒラギノ角ゴ Pro W6"/>
              </a:defRPr>
            </a:lvl1pPr>
          </a:lstStyle>
          <a:p>
            <a:r>
              <a:t>学生基本メール</a:t>
            </a:r>
          </a:p>
        </p:txBody>
      </p:sp>
      <p:sp>
        <p:nvSpPr>
          <p:cNvPr id="92" name="Shape 92"/>
          <p:cNvSpPr txBox="1"/>
          <p:nvPr/>
        </p:nvSpPr>
        <p:spPr>
          <a:xfrm>
            <a:off x="624771" y="3900659"/>
            <a:ext cx="6126481" cy="4826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a:latin typeface="ヒラギノ角ゴ Pro W6"/>
                <a:ea typeface="ヒラギノ角ゴ Pro W6"/>
                <a:cs typeface="ヒラギノ角ゴ Pro W6"/>
                <a:sym typeface="ヒラギノ角ゴ Pro W6"/>
              </a:defRPr>
            </a:lvl1pPr>
          </a:lstStyle>
          <a:p>
            <a:r>
              <a:t>大学無線LAN（edunet, kitenet)</a:t>
            </a:r>
          </a:p>
        </p:txBody>
      </p:sp>
      <p:sp>
        <p:nvSpPr>
          <p:cNvPr id="93" name="Shape 93"/>
          <p:cNvSpPr txBox="1"/>
          <p:nvPr/>
        </p:nvSpPr>
        <p:spPr>
          <a:xfrm>
            <a:off x="610181" y="6127438"/>
            <a:ext cx="4305301" cy="48260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a:latin typeface="ヒラギノ角ゴ Pro W6"/>
                <a:ea typeface="ヒラギノ角ゴ Pro W6"/>
                <a:cs typeface="ヒラギノ角ゴ Pro W6"/>
                <a:sym typeface="ヒラギノ角ゴ Pro W6"/>
              </a:defRPr>
            </a:lvl1pPr>
          </a:lstStyle>
          <a:p>
            <a:r>
              <a:t>各種ソフトウェアの提供</a:t>
            </a:r>
          </a:p>
        </p:txBody>
      </p:sp>
      <p:sp>
        <p:nvSpPr>
          <p:cNvPr id="94" name="Shape 94"/>
          <p:cNvSpPr txBox="1"/>
          <p:nvPr/>
        </p:nvSpPr>
        <p:spPr>
          <a:xfrm>
            <a:off x="1667566" y="2193991"/>
            <a:ext cx="8792566" cy="414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学籍番号@</a:t>
            </a:r>
            <a:r>
              <a:rPr u="sng">
                <a:hlinkClick r:id="rId2"/>
              </a:rPr>
              <a:t>s.kyushu-u.ac.jp</a:t>
            </a:r>
            <a:r>
              <a:t>のメールアドレスが与えられます。</a:t>
            </a:r>
          </a:p>
        </p:txBody>
      </p:sp>
      <p:sp>
        <p:nvSpPr>
          <p:cNvPr id="95" name="Shape 95"/>
          <p:cNvSpPr txBox="1"/>
          <p:nvPr/>
        </p:nvSpPr>
        <p:spPr>
          <a:xfrm>
            <a:off x="1620627" y="2772504"/>
            <a:ext cx="8886445"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全学、学府内の重要な連絡がこのアドレスに対して行われます。</a:t>
            </a:r>
          </a:p>
        </p:txBody>
      </p:sp>
      <p:sp>
        <p:nvSpPr>
          <p:cNvPr id="96" name="Shape 96"/>
          <p:cNvSpPr txBox="1"/>
          <p:nvPr/>
        </p:nvSpPr>
        <p:spPr>
          <a:xfrm>
            <a:off x="1649661" y="3183047"/>
            <a:ext cx="40767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chemeClr val="accent5"/>
                </a:solidFill>
                <a:latin typeface="ヒラギノ角ゴ Pro W6"/>
                <a:ea typeface="ヒラギノ角ゴ Pro W6"/>
                <a:cs typeface="ヒラギノ角ゴ Pro W6"/>
                <a:sym typeface="ヒラギノ角ゴ Pro W6"/>
              </a:defRPr>
            </a:lvl1pPr>
          </a:lstStyle>
          <a:p>
            <a:r>
              <a:t>定期的に確認をお願いします</a:t>
            </a:r>
          </a:p>
        </p:txBody>
      </p:sp>
      <p:sp>
        <p:nvSpPr>
          <p:cNvPr id="97" name="Shape 97"/>
          <p:cNvSpPr txBox="1"/>
          <p:nvPr/>
        </p:nvSpPr>
        <p:spPr>
          <a:xfrm>
            <a:off x="1667568" y="4449971"/>
            <a:ext cx="894435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学内のほとんどの場所で利用可能です（全てではありません）。</a:t>
            </a:r>
          </a:p>
        </p:txBody>
      </p:sp>
      <p:sp>
        <p:nvSpPr>
          <p:cNvPr id="98" name="Shape 98"/>
          <p:cNvSpPr txBox="1"/>
          <p:nvPr/>
        </p:nvSpPr>
        <p:spPr>
          <a:xfrm>
            <a:off x="1664111" y="5151974"/>
            <a:ext cx="460095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スマートフォンも利用可能です。</a:t>
            </a:r>
          </a:p>
        </p:txBody>
      </p:sp>
      <p:sp>
        <p:nvSpPr>
          <p:cNvPr id="99" name="Shape 99"/>
          <p:cNvSpPr txBox="1"/>
          <p:nvPr/>
        </p:nvSpPr>
        <p:spPr>
          <a:xfrm>
            <a:off x="1613515" y="6698331"/>
            <a:ext cx="886206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ウイルス対策ソフト、オフィスソフトウェア等が利用できます。</a:t>
            </a:r>
          </a:p>
        </p:txBody>
      </p:sp>
      <p:sp>
        <p:nvSpPr>
          <p:cNvPr id="100" name="Shape 100"/>
          <p:cNvSpPr/>
          <p:nvPr/>
        </p:nvSpPr>
        <p:spPr>
          <a:xfrm rot="5400000">
            <a:off x="5828775" y="6974086"/>
            <a:ext cx="621944" cy="1409701"/>
          </a:xfrm>
          <a:prstGeom prst="rightArrow">
            <a:avLst>
              <a:gd name="adj1" fmla="val 60910"/>
              <a:gd name="adj2" fmla="val 74497"/>
            </a:avLst>
          </a:prstGeom>
          <a:blipFill>
            <a:blip r:embed="rId3"/>
          </a:blipFill>
          <a:ln w="12700">
            <a:miter lim="400000"/>
          </a:ln>
          <a:effectLst>
            <a:outerShdw blurRad="38100" dist="25400" dir="16200000" rotWithShape="0">
              <a:srgbClr val="000000">
                <a:alpha val="50000"/>
              </a:srgbClr>
            </a:outerShdw>
          </a:effectLst>
        </p:spPr>
        <p:txBody>
          <a:bodyPr lIns="50800" tIns="50800" rIns="50800" bIns="50800" anchor="ctr"/>
          <a:lstStyle/>
          <a:p>
            <a:endParaRPr/>
          </a:p>
        </p:txBody>
      </p:sp>
      <p:sp>
        <p:nvSpPr>
          <p:cNvPr id="101" name="Shape 101"/>
          <p:cNvSpPr txBox="1"/>
          <p:nvPr/>
        </p:nvSpPr>
        <p:spPr>
          <a:xfrm>
            <a:off x="974540" y="8066100"/>
            <a:ext cx="9224773" cy="414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solidFill>
                  <a:srgbClr val="FF0000"/>
                </a:solidFill>
                <a:latin typeface="ヒラギノ角ゴ Pro W6"/>
                <a:ea typeface="ヒラギノ角ゴ Pro W6"/>
                <a:cs typeface="ヒラギノ角ゴ Pro W6"/>
                <a:sym typeface="ヒラギノ角ゴ Pro W6"/>
              </a:defRPr>
            </a:pPr>
            <a:r>
              <a:t>アクティベーションをしないと、</a:t>
            </a:r>
            <a:r>
              <a:rPr u="sng"/>
              <a:t>これらのサービスが使えません</a:t>
            </a:r>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txBox="1">
            <a:spLocks noGrp="1"/>
          </p:cNvSpPr>
          <p:nvPr>
            <p:ph type="title"/>
          </p:nvPr>
        </p:nvSpPr>
        <p:spPr>
          <a:prstGeom prst="rect">
            <a:avLst/>
          </a:prstGeom>
        </p:spPr>
        <p:txBody>
          <a:bodyPr/>
          <a:lstStyle/>
          <a:p>
            <a:r>
              <a:t>学生基本メールについて</a:t>
            </a:r>
          </a:p>
        </p:txBody>
      </p:sp>
      <p:sp>
        <p:nvSpPr>
          <p:cNvPr id="104" name="Shape 104"/>
          <p:cNvSpPr txBox="1"/>
          <p:nvPr/>
        </p:nvSpPr>
        <p:spPr>
          <a:xfrm>
            <a:off x="1597405" y="2327275"/>
            <a:ext cx="9911488" cy="5099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・全学、学府内の連絡がこのアドレスに対して行われます。</a:t>
            </a:r>
          </a:p>
          <a:p>
            <a:endParaRPr/>
          </a:p>
          <a:p>
            <a:r>
              <a:t>・メールソフトでメールを受け取ることも、Web ブラウザ上から</a:t>
            </a:r>
          </a:p>
          <a:p>
            <a:r>
              <a:t>　メールを確認することもできます。</a:t>
            </a:r>
          </a:p>
          <a:p>
            <a:endParaRPr/>
          </a:p>
          <a:p>
            <a:pPr>
              <a:defRPr>
                <a:solidFill>
                  <a:srgbClr val="000006"/>
                </a:solidFill>
              </a:defRPr>
            </a:pPr>
            <a:r>
              <a:t>・個人で取得されたメールアドレスに</a:t>
            </a:r>
            <a:r>
              <a:rPr u="sng"/>
              <a:t>転送</a:t>
            </a:r>
            <a:r>
              <a:t>することもできます。</a:t>
            </a:r>
          </a:p>
          <a:p>
            <a:pPr>
              <a:defRPr>
                <a:solidFill>
                  <a:srgbClr val="000006"/>
                </a:solidFill>
              </a:defRPr>
            </a:pPr>
            <a:endParaRPr/>
          </a:p>
          <a:p>
            <a:r>
              <a:t>・設定方法、利用方法については以下のアドレスを参照してください。</a:t>
            </a:r>
          </a:p>
          <a:p>
            <a:r>
              <a:t>（情報システムに関するお知らせ内に記載）</a:t>
            </a:r>
          </a:p>
          <a:p>
            <a:endParaRPr/>
          </a:p>
          <a:p>
            <a:pPr>
              <a:defRPr sz="3300">
                <a:latin typeface="ヒラギノ角ゴ Pro W6"/>
                <a:ea typeface="ヒラギノ角ゴ Pro W6"/>
                <a:cs typeface="ヒラギノ角ゴ Pro W6"/>
                <a:sym typeface="ヒラギノ角ゴ Pro W6"/>
              </a:defRPr>
            </a:pPr>
            <a:r>
              <a:t>　　　https://ci.iii.kyushu-u.ac.jp/m/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a:lstStyle/>
          <a:p>
            <a:r>
              <a:t>学生基本メールについて（注意点）</a:t>
            </a:r>
          </a:p>
        </p:txBody>
      </p:sp>
      <p:sp>
        <p:nvSpPr>
          <p:cNvPr id="107" name="Shape 107"/>
          <p:cNvSpPr txBox="1"/>
          <p:nvPr/>
        </p:nvSpPr>
        <p:spPr>
          <a:xfrm>
            <a:off x="657724" y="6256535"/>
            <a:ext cx="11157510"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latin typeface="ヒラギノ角ゴ Pro W6"/>
                <a:ea typeface="ヒラギノ角ゴ Pro W6"/>
                <a:cs typeface="ヒラギノ角ゴ Pro W6"/>
                <a:sym typeface="ヒラギノ角ゴ Pro W6"/>
              </a:defRPr>
            </a:pPr>
            <a:r>
              <a:t>アクティベーション前にメールアカウント自体は作成されています</a:t>
            </a:r>
          </a:p>
          <a:p>
            <a:pPr>
              <a:defRPr>
                <a:latin typeface="ヒラギノ角ゴ Pro W6"/>
                <a:ea typeface="ヒラギノ角ゴ Pro W6"/>
                <a:cs typeface="ヒラギノ角ゴ Pro W6"/>
                <a:sym typeface="ヒラギノ角ゴ Pro W6"/>
              </a:defRPr>
            </a:pPr>
            <a:r>
              <a:t>既にメールが届いている場合があるので一度はWebメール等で確認してください</a:t>
            </a:r>
          </a:p>
        </p:txBody>
      </p:sp>
      <p:sp>
        <p:nvSpPr>
          <p:cNvPr id="108" name="Shape 108"/>
          <p:cNvSpPr txBox="1"/>
          <p:nvPr/>
        </p:nvSpPr>
        <p:spPr>
          <a:xfrm>
            <a:off x="666069" y="2458976"/>
            <a:ext cx="9639301" cy="871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latin typeface="ヒラギノ角ゴ Pro W6"/>
                <a:ea typeface="ヒラギノ角ゴ Pro W6"/>
                <a:cs typeface="ヒラギノ角ゴ Pro W6"/>
                <a:sym typeface="ヒラギノ角ゴ Pro W6"/>
              </a:defRPr>
            </a:pPr>
            <a:r>
              <a:t>携帯キャリアへの転送は添付ファイル等で届かない場合があります。</a:t>
            </a:r>
          </a:p>
          <a:p>
            <a:pPr>
              <a:defRPr>
                <a:latin typeface="ヒラギノ角ゴ Pro W6"/>
                <a:ea typeface="ヒラギノ角ゴ Pro W6"/>
                <a:cs typeface="ヒラギノ角ゴ Pro W6"/>
                <a:sym typeface="ヒラギノ角ゴ Pro W6"/>
              </a:defRPr>
            </a:pPr>
            <a:r>
              <a:rPr u="sng"/>
              <a:t>Gmail等のPCで確認するメールアドレス</a:t>
            </a:r>
            <a:r>
              <a:t>に転送設定を行ってください</a:t>
            </a:r>
          </a:p>
        </p:txBody>
      </p:sp>
      <p:sp>
        <p:nvSpPr>
          <p:cNvPr id="109" name="Shape 109"/>
          <p:cNvSpPr txBox="1"/>
          <p:nvPr/>
        </p:nvSpPr>
        <p:spPr>
          <a:xfrm>
            <a:off x="653406" y="4359661"/>
            <a:ext cx="11403788" cy="86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a:latin typeface="ヒラギノ角ゴ Pro W6"/>
                <a:ea typeface="ヒラギノ角ゴ Pro W6"/>
                <a:cs typeface="ヒラギノ角ゴ Pro W6"/>
                <a:sym typeface="ヒラギノ角ゴ Pro W6"/>
              </a:defRPr>
            </a:pPr>
            <a:r>
              <a:t>Gmail等に転送を行った場合、迷惑メールフィルタが適用される場合があります。</a:t>
            </a:r>
          </a:p>
          <a:p>
            <a:pPr>
              <a:defRPr>
                <a:latin typeface="ヒラギノ角ゴ Pro W6"/>
                <a:ea typeface="ヒラギノ角ゴ Pro W6"/>
                <a:cs typeface="ヒラギノ角ゴ Pro W6"/>
                <a:sym typeface="ヒラギノ角ゴ Pro W6"/>
              </a:defRPr>
            </a:pPr>
            <a:r>
              <a:t>@s.kyushu-u.ac.jpをホワイトリストに追加してください</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txBox="1">
            <a:spLocks noGrp="1"/>
          </p:cNvSpPr>
          <p:nvPr>
            <p:ph type="title"/>
          </p:nvPr>
        </p:nvSpPr>
        <p:spPr>
          <a:prstGeom prst="rect">
            <a:avLst/>
          </a:prstGeom>
        </p:spPr>
        <p:txBody>
          <a:bodyPr/>
          <a:lstStyle/>
          <a:p>
            <a:r>
              <a:t>システム生命科学府のHPについて</a:t>
            </a:r>
          </a:p>
        </p:txBody>
      </p:sp>
      <p:sp>
        <p:nvSpPr>
          <p:cNvPr id="112" name="Shape 112"/>
          <p:cNvSpPr txBox="1"/>
          <p:nvPr/>
        </p:nvSpPr>
        <p:spPr>
          <a:xfrm>
            <a:off x="835812" y="1987194"/>
            <a:ext cx="10998709"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講義情報等の重要な情報がシステム生命科学府のホームページに掲載されます。</a:t>
            </a:r>
          </a:p>
        </p:txBody>
      </p:sp>
      <p:sp>
        <p:nvSpPr>
          <p:cNvPr id="113" name="Shape 113"/>
          <p:cNvSpPr txBox="1"/>
          <p:nvPr/>
        </p:nvSpPr>
        <p:spPr>
          <a:xfrm>
            <a:off x="3942994" y="2755188"/>
            <a:ext cx="5118812" cy="40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ヒラギノ角ゴ Pro W6"/>
                <a:ea typeface="ヒラギノ角ゴ Pro W6"/>
                <a:cs typeface="ヒラギノ角ゴ Pro W6"/>
                <a:sym typeface="ヒラギノ角ゴ Pro W6"/>
              </a:defRPr>
            </a:lvl1pPr>
          </a:lstStyle>
          <a:p>
            <a:r>
              <a:t>http://www.sls.kyushu-u.ac.jp/</a:t>
            </a:r>
          </a:p>
        </p:txBody>
      </p:sp>
      <p:pic>
        <p:nvPicPr>
          <p:cNvPr id="114" name="スクリーンショット 2021-04-06 9.38.50.png"/>
          <p:cNvPicPr>
            <a:picLocks noChangeAspect="1"/>
          </p:cNvPicPr>
          <p:nvPr/>
        </p:nvPicPr>
        <p:blipFill>
          <a:blip r:embed="rId2">
            <a:extLst/>
          </a:blip>
          <a:srcRect l="5240" r="5240"/>
          <a:stretch>
            <a:fillRect/>
          </a:stretch>
        </p:blipFill>
        <p:spPr>
          <a:xfrm>
            <a:off x="1554233" y="3356640"/>
            <a:ext cx="9896334" cy="5479172"/>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295400" rtl="0" fontAlgn="auto" latinLnBrk="0"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ヒラギノ角ゴ Pro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1933</Words>
  <Application>Microsoft Office PowerPoint</Application>
  <PresentationFormat>ユーザー設定</PresentationFormat>
  <Paragraphs>226</Paragraphs>
  <Slides>21</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Avenir Next</vt:lpstr>
      <vt:lpstr>AvenirNext-Regular</vt:lpstr>
      <vt:lpstr>ＭＳ 明朝</vt:lpstr>
      <vt:lpstr>ヒラギノ角ゴ Pro W3</vt:lpstr>
      <vt:lpstr>ヒラギノ角ゴ Pro W6</vt:lpstr>
      <vt:lpstr>ヒラギノ角ゴ ProN W3</vt:lpstr>
      <vt:lpstr>Arial</vt:lpstr>
      <vt:lpstr>Calibri</vt:lpstr>
      <vt:lpstr>White</vt:lpstr>
      <vt:lpstr>令和３年度 システム生命科学府 ネットワーク利用ガイダンス</vt:lpstr>
      <vt:lpstr>配布資料について</vt:lpstr>
      <vt:lpstr>SSO-KIDについて(1)</vt:lpstr>
      <vt:lpstr>SSO-KIDのアクティベーション1</vt:lpstr>
      <vt:lpstr>SSO-KIDのアクティベーション2</vt:lpstr>
      <vt:lpstr>SSO-KIDによる提供サービスについて</vt:lpstr>
      <vt:lpstr>学生基本メールについて</vt:lpstr>
      <vt:lpstr>学生基本メールについて（注意点）</vt:lpstr>
      <vt:lpstr>システム生命科学府のHPについて</vt:lpstr>
      <vt:lpstr>オンライン講義について</vt:lpstr>
      <vt:lpstr>PowerPoint プレゼンテーション</vt:lpstr>
      <vt:lpstr>Guidance of Network Usage for Systems Life Sciences</vt:lpstr>
      <vt:lpstr>Materials</vt:lpstr>
      <vt:lpstr>About SSO-KID</vt:lpstr>
      <vt:lpstr>About SSO-KID</vt:lpstr>
      <vt:lpstr>SSO-KID Account Activation 1</vt:lpstr>
      <vt:lpstr>PowerPoint プレゼンテーション</vt:lpstr>
      <vt:lpstr>Provided Services</vt:lpstr>
      <vt:lpstr>Kyu(Q)shu U. Primary Mail Service</vt:lpstr>
      <vt:lpstr>Mail Forwarding System</vt:lpstr>
      <vt:lpstr>Systems Life Sciences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令和３年度 システム生命科学府 ネットワーク利用ガイダンス</dc:title>
  <dc:creator>bio-office-02</dc:creator>
  <cp:lastModifiedBy>KAMEOKA MAIKO</cp:lastModifiedBy>
  <cp:revision>2</cp:revision>
  <dcterms:modified xsi:type="dcterms:W3CDTF">2021-04-08T01:48:52Z</dcterms:modified>
</cp:coreProperties>
</file>